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669" r:id="rId2"/>
    <p:sldMasterId id="2147483674" r:id="rId3"/>
  </p:sldMasterIdLst>
  <p:notesMasterIdLst>
    <p:notesMasterId r:id="rId27"/>
  </p:notesMasterIdLst>
  <p:handoutMasterIdLst>
    <p:handoutMasterId r:id="rId28"/>
  </p:handoutMasterIdLst>
  <p:sldIdLst>
    <p:sldId id="268" r:id="rId4"/>
    <p:sldId id="391" r:id="rId5"/>
    <p:sldId id="493" r:id="rId6"/>
    <p:sldId id="361" r:id="rId7"/>
    <p:sldId id="256" r:id="rId8"/>
    <p:sldId id="372" r:id="rId9"/>
    <p:sldId id="503" r:id="rId10"/>
    <p:sldId id="384" r:id="rId11"/>
    <p:sldId id="502" r:id="rId12"/>
    <p:sldId id="494" r:id="rId13"/>
    <p:sldId id="354" r:id="rId14"/>
    <p:sldId id="498" r:id="rId15"/>
    <p:sldId id="359" r:id="rId16"/>
    <p:sldId id="376" r:id="rId17"/>
    <p:sldId id="495" r:id="rId18"/>
    <p:sldId id="284" r:id="rId19"/>
    <p:sldId id="260" r:id="rId20"/>
    <p:sldId id="288" r:id="rId21"/>
    <p:sldId id="287" r:id="rId22"/>
    <p:sldId id="501" r:id="rId23"/>
    <p:sldId id="386" r:id="rId24"/>
    <p:sldId id="496" r:id="rId25"/>
    <p:sldId id="390" r:id="rId26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MARD Nazare" initials="GN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2"/>
    <a:srgbClr val="4A4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6208" autoAdjust="0"/>
  </p:normalViewPr>
  <p:slideViewPr>
    <p:cSldViewPr>
      <p:cViewPr varScale="1">
        <p:scale>
          <a:sx n="112" d="100"/>
          <a:sy n="112" d="100"/>
        </p:scale>
        <p:origin x="-732" y="-90"/>
      </p:cViewPr>
      <p:guideLst>
        <p:guide orient="horz" pos="2880"/>
        <p:guide orient="horz" pos="1008"/>
        <p:guide pos="2160"/>
        <p:guide pos="528"/>
        <p:guide pos="288"/>
        <p:guide pos="1056"/>
        <p:guide pos="3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E84F90-F703-4D27-B198-71ED5B6DBE9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BD0419E5-2A11-49FB-AEE6-14C6E7BF475E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b="1" dirty="0"/>
            <a:t>Provide an e-learning platform and service</a:t>
          </a:r>
          <a:endParaRPr lang="fr-FR" sz="1600" dirty="0"/>
        </a:p>
      </dgm:t>
    </dgm:pt>
    <dgm:pt modelId="{C78518C6-6BAD-4A28-A368-1A81CF1833CB}" type="parTrans" cxnId="{27BCEA36-7453-44D2-B1DB-9ACB24D812E1}">
      <dgm:prSet/>
      <dgm:spPr/>
      <dgm:t>
        <a:bodyPr/>
        <a:lstStyle/>
        <a:p>
          <a:endParaRPr lang="fr-FR" sz="2400"/>
        </a:p>
      </dgm:t>
    </dgm:pt>
    <dgm:pt modelId="{2606030B-EA94-4B84-BF54-8241F9992221}" type="sibTrans" cxnId="{27BCEA36-7453-44D2-B1DB-9ACB24D812E1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fr-FR" sz="4400"/>
        </a:p>
      </dgm:t>
    </dgm:pt>
    <dgm:pt modelId="{8645C840-51ED-4A72-B5DF-4D8232E9B222}">
      <dgm:prSet phldrT="[Texte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1" dirty="0"/>
            <a:t>Organize a series of training events</a:t>
          </a:r>
          <a:endParaRPr lang="fr-FR" sz="1600" dirty="0"/>
        </a:p>
      </dgm:t>
    </dgm:pt>
    <dgm:pt modelId="{0F12976A-A3D5-4E7B-B3D5-2964BC507032}" type="parTrans" cxnId="{05253FBF-0EB4-4EC3-BD74-5E2C9AB62420}">
      <dgm:prSet/>
      <dgm:spPr/>
      <dgm:t>
        <a:bodyPr/>
        <a:lstStyle/>
        <a:p>
          <a:endParaRPr lang="fr-FR" sz="2400"/>
        </a:p>
      </dgm:t>
    </dgm:pt>
    <dgm:pt modelId="{0B7DED40-19AC-4AFA-828B-672DFCE05EE4}" type="sibTrans" cxnId="{05253FBF-0EB4-4EC3-BD74-5E2C9AB62420}">
      <dgm:prSet custT="1"/>
      <dgm:spPr>
        <a:ln>
          <a:noFill/>
        </a:ln>
      </dgm:spPr>
      <dgm:t>
        <a:bodyPr/>
        <a:lstStyle/>
        <a:p>
          <a:endParaRPr lang="fr-FR" sz="4400"/>
        </a:p>
      </dgm:t>
    </dgm:pt>
    <dgm:pt modelId="{8953CBC5-865C-449A-8A8A-63A3544F4B7D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b="1" dirty="0"/>
            <a:t>Provide training material </a:t>
          </a:r>
        </a:p>
      </dgm:t>
    </dgm:pt>
    <dgm:pt modelId="{603EDB5C-B1C7-40FE-A180-07FAA5884BF3}" type="parTrans" cxnId="{57D5F05F-86D1-4878-B971-3E9ABCD69211}">
      <dgm:prSet/>
      <dgm:spPr/>
      <dgm:t>
        <a:bodyPr/>
        <a:lstStyle/>
        <a:p>
          <a:endParaRPr lang="fr-FR" sz="2400"/>
        </a:p>
      </dgm:t>
    </dgm:pt>
    <dgm:pt modelId="{38B221EC-7907-4219-9D52-DFA41F52A349}" type="sibTrans" cxnId="{57D5F05F-86D1-4878-B971-3E9ABCD69211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endParaRPr lang="fr-FR" sz="4400"/>
        </a:p>
      </dgm:t>
    </dgm:pt>
    <dgm:pt modelId="{121604F0-60FF-44FA-ACB5-65FF0DE240D8}" type="pres">
      <dgm:prSet presAssocID="{06E84F90-F703-4D27-B198-71ED5B6DBE9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fr-FR"/>
        </a:p>
      </dgm:t>
    </dgm:pt>
    <dgm:pt modelId="{33A0BBD1-D630-44F7-991C-6F2552A0ABC2}" type="pres">
      <dgm:prSet presAssocID="{BD0419E5-2A11-49FB-AEE6-14C6E7BF475E}" presName="composite" presStyleCnt="0"/>
      <dgm:spPr/>
    </dgm:pt>
    <dgm:pt modelId="{E7F23C15-0492-415B-959E-160A6A195389}" type="pres">
      <dgm:prSet presAssocID="{BD0419E5-2A11-49FB-AEE6-14C6E7BF475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781B758-DBF2-46F6-A365-CD6C7AD1E9B8}" type="pres">
      <dgm:prSet presAssocID="{BD0419E5-2A11-49FB-AEE6-14C6E7BF475E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2E836A2-EE0C-4F6F-BE8E-6A8403153CCD}" type="pres">
      <dgm:prSet presAssocID="{BD0419E5-2A11-49FB-AEE6-14C6E7BF475E}" presName="BalanceSpacing" presStyleCnt="0"/>
      <dgm:spPr/>
    </dgm:pt>
    <dgm:pt modelId="{AFDA8EA7-2A99-4D64-8C83-4B63608043FA}" type="pres">
      <dgm:prSet presAssocID="{BD0419E5-2A11-49FB-AEE6-14C6E7BF475E}" presName="BalanceSpacing1" presStyleCnt="0"/>
      <dgm:spPr/>
    </dgm:pt>
    <dgm:pt modelId="{BA8F4251-3D40-4BEF-8D44-ECA15614359B}" type="pres">
      <dgm:prSet presAssocID="{2606030B-EA94-4B84-BF54-8241F9992221}" presName="Accent1Text" presStyleLbl="node1" presStyleIdx="1" presStyleCnt="6"/>
      <dgm:spPr/>
      <dgm:t>
        <a:bodyPr/>
        <a:lstStyle/>
        <a:p>
          <a:endParaRPr lang="fr-FR"/>
        </a:p>
      </dgm:t>
    </dgm:pt>
    <dgm:pt modelId="{78A6A24F-0E9C-416B-BFAA-3E7B4C452300}" type="pres">
      <dgm:prSet presAssocID="{2606030B-EA94-4B84-BF54-8241F9992221}" presName="spaceBetweenRectangles" presStyleCnt="0"/>
      <dgm:spPr/>
    </dgm:pt>
    <dgm:pt modelId="{EB919451-5866-44EE-86F8-A70C4080DCDE}" type="pres">
      <dgm:prSet presAssocID="{8953CBC5-865C-449A-8A8A-63A3544F4B7D}" presName="composite" presStyleCnt="0"/>
      <dgm:spPr/>
    </dgm:pt>
    <dgm:pt modelId="{EC7DAA40-1510-4589-9CE5-51E6073FA5A4}" type="pres">
      <dgm:prSet presAssocID="{8953CBC5-865C-449A-8A8A-63A3544F4B7D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67C90BA-D7E4-4887-AE90-2DD93DA43ED4}" type="pres">
      <dgm:prSet presAssocID="{8953CBC5-865C-449A-8A8A-63A3544F4B7D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336F0BFF-158C-47E9-9115-0524933A2376}" type="pres">
      <dgm:prSet presAssocID="{8953CBC5-865C-449A-8A8A-63A3544F4B7D}" presName="BalanceSpacing" presStyleCnt="0"/>
      <dgm:spPr/>
    </dgm:pt>
    <dgm:pt modelId="{1D756ABF-376F-4113-98C1-B2A789711190}" type="pres">
      <dgm:prSet presAssocID="{8953CBC5-865C-449A-8A8A-63A3544F4B7D}" presName="BalanceSpacing1" presStyleCnt="0"/>
      <dgm:spPr/>
    </dgm:pt>
    <dgm:pt modelId="{984465DE-1DB8-4955-88E9-BCD8B9CEE9BE}" type="pres">
      <dgm:prSet presAssocID="{38B221EC-7907-4219-9D52-DFA41F52A349}" presName="Accent1Text" presStyleLbl="node1" presStyleIdx="3" presStyleCnt="6"/>
      <dgm:spPr/>
      <dgm:t>
        <a:bodyPr/>
        <a:lstStyle/>
        <a:p>
          <a:endParaRPr lang="fr-FR"/>
        </a:p>
      </dgm:t>
    </dgm:pt>
    <dgm:pt modelId="{55E60D32-F3A9-42FC-86F9-0CAEF0830E03}" type="pres">
      <dgm:prSet presAssocID="{38B221EC-7907-4219-9D52-DFA41F52A349}" presName="spaceBetweenRectangles" presStyleCnt="0"/>
      <dgm:spPr/>
    </dgm:pt>
    <dgm:pt modelId="{C25D9B85-426B-40E0-82CA-260D0E75EE44}" type="pres">
      <dgm:prSet presAssocID="{8645C840-51ED-4A72-B5DF-4D8232E9B222}" presName="composite" presStyleCnt="0"/>
      <dgm:spPr/>
    </dgm:pt>
    <dgm:pt modelId="{FCBD27FF-817C-4C7A-B623-0E486BDAE3C4}" type="pres">
      <dgm:prSet presAssocID="{8645C840-51ED-4A72-B5DF-4D8232E9B222}" presName="Parent1" presStyleLbl="node1" presStyleIdx="4" presStyleCnt="6" custLinFactNeighborX="294" custLinFactNeighborY="441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A0D0D3-80A9-4678-BF99-B179D6AE8DBD}" type="pres">
      <dgm:prSet presAssocID="{8645C840-51ED-4A72-B5DF-4D8232E9B222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A86B78C-B44F-4417-A8FA-3338B6AF3074}" type="pres">
      <dgm:prSet presAssocID="{8645C840-51ED-4A72-B5DF-4D8232E9B222}" presName="BalanceSpacing" presStyleCnt="0"/>
      <dgm:spPr/>
    </dgm:pt>
    <dgm:pt modelId="{3E9D864B-30E9-4A06-8543-9A6F85D59083}" type="pres">
      <dgm:prSet presAssocID="{8645C840-51ED-4A72-B5DF-4D8232E9B222}" presName="BalanceSpacing1" presStyleCnt="0"/>
      <dgm:spPr/>
    </dgm:pt>
    <dgm:pt modelId="{63545F5C-5894-4459-807A-4C397FAC85AE}" type="pres">
      <dgm:prSet presAssocID="{0B7DED40-19AC-4AFA-828B-672DFCE05EE4}" presName="Accent1Text" presStyleLbl="node1" presStyleIdx="5" presStyleCnt="6"/>
      <dgm:spPr/>
      <dgm:t>
        <a:bodyPr/>
        <a:lstStyle/>
        <a:p>
          <a:endParaRPr lang="fr-FR"/>
        </a:p>
      </dgm:t>
    </dgm:pt>
  </dgm:ptLst>
  <dgm:cxnLst>
    <dgm:cxn modelId="{05253FBF-0EB4-4EC3-BD74-5E2C9AB62420}" srcId="{06E84F90-F703-4D27-B198-71ED5B6DBE90}" destId="{8645C840-51ED-4A72-B5DF-4D8232E9B222}" srcOrd="2" destOrd="0" parTransId="{0F12976A-A3D5-4E7B-B3D5-2964BC507032}" sibTransId="{0B7DED40-19AC-4AFA-828B-672DFCE05EE4}"/>
    <dgm:cxn modelId="{675AC1D3-1CD2-4972-A711-A98C3E31BDCA}" type="presOf" srcId="{BD0419E5-2A11-49FB-AEE6-14C6E7BF475E}" destId="{E7F23C15-0492-415B-959E-160A6A195389}" srcOrd="0" destOrd="0" presId="urn:microsoft.com/office/officeart/2008/layout/AlternatingHexagons"/>
    <dgm:cxn modelId="{AF657E6E-BD9A-4CB9-8BB7-F49A439479F7}" type="presOf" srcId="{06E84F90-F703-4D27-B198-71ED5B6DBE90}" destId="{121604F0-60FF-44FA-ACB5-65FF0DE240D8}" srcOrd="0" destOrd="0" presId="urn:microsoft.com/office/officeart/2008/layout/AlternatingHexagons"/>
    <dgm:cxn modelId="{27BCEA36-7453-44D2-B1DB-9ACB24D812E1}" srcId="{06E84F90-F703-4D27-B198-71ED5B6DBE90}" destId="{BD0419E5-2A11-49FB-AEE6-14C6E7BF475E}" srcOrd="0" destOrd="0" parTransId="{C78518C6-6BAD-4A28-A368-1A81CF1833CB}" sibTransId="{2606030B-EA94-4B84-BF54-8241F9992221}"/>
    <dgm:cxn modelId="{57D5F05F-86D1-4878-B971-3E9ABCD69211}" srcId="{06E84F90-F703-4D27-B198-71ED5B6DBE90}" destId="{8953CBC5-865C-449A-8A8A-63A3544F4B7D}" srcOrd="1" destOrd="0" parTransId="{603EDB5C-B1C7-40FE-A180-07FAA5884BF3}" sibTransId="{38B221EC-7907-4219-9D52-DFA41F52A349}"/>
    <dgm:cxn modelId="{832F5D01-6B76-458F-A3BF-DB10B9E77FC3}" type="presOf" srcId="{8645C840-51ED-4A72-B5DF-4D8232E9B222}" destId="{FCBD27FF-817C-4C7A-B623-0E486BDAE3C4}" srcOrd="0" destOrd="0" presId="urn:microsoft.com/office/officeart/2008/layout/AlternatingHexagons"/>
    <dgm:cxn modelId="{FAFF9CFE-4FFF-49C9-95C0-907E81D8CC4B}" type="presOf" srcId="{8953CBC5-865C-449A-8A8A-63A3544F4B7D}" destId="{EC7DAA40-1510-4589-9CE5-51E6073FA5A4}" srcOrd="0" destOrd="0" presId="urn:microsoft.com/office/officeart/2008/layout/AlternatingHexagons"/>
    <dgm:cxn modelId="{56C65109-B00E-4A1C-B833-56081330BBCD}" type="presOf" srcId="{2606030B-EA94-4B84-BF54-8241F9992221}" destId="{BA8F4251-3D40-4BEF-8D44-ECA15614359B}" srcOrd="0" destOrd="0" presId="urn:microsoft.com/office/officeart/2008/layout/AlternatingHexagons"/>
    <dgm:cxn modelId="{4EAA039F-89DE-487E-867A-E6214125B7FB}" type="presOf" srcId="{38B221EC-7907-4219-9D52-DFA41F52A349}" destId="{984465DE-1DB8-4955-88E9-BCD8B9CEE9BE}" srcOrd="0" destOrd="0" presId="urn:microsoft.com/office/officeart/2008/layout/AlternatingHexagons"/>
    <dgm:cxn modelId="{2DCE8893-CD12-4B38-8E27-C16407C6C603}" type="presOf" srcId="{0B7DED40-19AC-4AFA-828B-672DFCE05EE4}" destId="{63545F5C-5894-4459-807A-4C397FAC85AE}" srcOrd="0" destOrd="0" presId="urn:microsoft.com/office/officeart/2008/layout/AlternatingHexagons"/>
    <dgm:cxn modelId="{4B6CC61F-D175-41D4-BA21-0E89FDE295E1}" type="presParOf" srcId="{121604F0-60FF-44FA-ACB5-65FF0DE240D8}" destId="{33A0BBD1-D630-44F7-991C-6F2552A0ABC2}" srcOrd="0" destOrd="0" presId="urn:microsoft.com/office/officeart/2008/layout/AlternatingHexagons"/>
    <dgm:cxn modelId="{57C65DF8-571A-4C4A-8273-26973332F7E0}" type="presParOf" srcId="{33A0BBD1-D630-44F7-991C-6F2552A0ABC2}" destId="{E7F23C15-0492-415B-959E-160A6A195389}" srcOrd="0" destOrd="0" presId="urn:microsoft.com/office/officeart/2008/layout/AlternatingHexagons"/>
    <dgm:cxn modelId="{45084291-CBC3-4A8E-8B76-2D5CB0EFA7A2}" type="presParOf" srcId="{33A0BBD1-D630-44F7-991C-6F2552A0ABC2}" destId="{5781B758-DBF2-46F6-A365-CD6C7AD1E9B8}" srcOrd="1" destOrd="0" presId="urn:microsoft.com/office/officeart/2008/layout/AlternatingHexagons"/>
    <dgm:cxn modelId="{EC3CC721-8234-46DE-B869-936EED41841F}" type="presParOf" srcId="{33A0BBD1-D630-44F7-991C-6F2552A0ABC2}" destId="{B2E836A2-EE0C-4F6F-BE8E-6A8403153CCD}" srcOrd="2" destOrd="0" presId="urn:microsoft.com/office/officeart/2008/layout/AlternatingHexagons"/>
    <dgm:cxn modelId="{180D2562-B15E-4882-9301-0ACBAC6DFCA8}" type="presParOf" srcId="{33A0BBD1-D630-44F7-991C-6F2552A0ABC2}" destId="{AFDA8EA7-2A99-4D64-8C83-4B63608043FA}" srcOrd="3" destOrd="0" presId="urn:microsoft.com/office/officeart/2008/layout/AlternatingHexagons"/>
    <dgm:cxn modelId="{D5013F2E-EBE2-496B-B56F-897382722245}" type="presParOf" srcId="{33A0BBD1-D630-44F7-991C-6F2552A0ABC2}" destId="{BA8F4251-3D40-4BEF-8D44-ECA15614359B}" srcOrd="4" destOrd="0" presId="urn:microsoft.com/office/officeart/2008/layout/AlternatingHexagons"/>
    <dgm:cxn modelId="{DA9AF82B-87DC-40FA-B22D-82C83F246725}" type="presParOf" srcId="{121604F0-60FF-44FA-ACB5-65FF0DE240D8}" destId="{78A6A24F-0E9C-416B-BFAA-3E7B4C452300}" srcOrd="1" destOrd="0" presId="urn:microsoft.com/office/officeart/2008/layout/AlternatingHexagons"/>
    <dgm:cxn modelId="{05145EBE-D0CF-4F56-A690-DBC7962FEF68}" type="presParOf" srcId="{121604F0-60FF-44FA-ACB5-65FF0DE240D8}" destId="{EB919451-5866-44EE-86F8-A70C4080DCDE}" srcOrd="2" destOrd="0" presId="urn:microsoft.com/office/officeart/2008/layout/AlternatingHexagons"/>
    <dgm:cxn modelId="{FD1259D2-CFB8-4218-B297-F75A205EFAA4}" type="presParOf" srcId="{EB919451-5866-44EE-86F8-A70C4080DCDE}" destId="{EC7DAA40-1510-4589-9CE5-51E6073FA5A4}" srcOrd="0" destOrd="0" presId="urn:microsoft.com/office/officeart/2008/layout/AlternatingHexagons"/>
    <dgm:cxn modelId="{6A32004E-4B4F-4A49-A2B5-7B2296366AE2}" type="presParOf" srcId="{EB919451-5866-44EE-86F8-A70C4080DCDE}" destId="{467C90BA-D7E4-4887-AE90-2DD93DA43ED4}" srcOrd="1" destOrd="0" presId="urn:microsoft.com/office/officeart/2008/layout/AlternatingHexagons"/>
    <dgm:cxn modelId="{01DE28EF-41E3-4880-91D3-6C4D85DBFB86}" type="presParOf" srcId="{EB919451-5866-44EE-86F8-A70C4080DCDE}" destId="{336F0BFF-158C-47E9-9115-0524933A2376}" srcOrd="2" destOrd="0" presId="urn:microsoft.com/office/officeart/2008/layout/AlternatingHexagons"/>
    <dgm:cxn modelId="{802CB62F-9786-46AE-ADA8-20E7849BADEA}" type="presParOf" srcId="{EB919451-5866-44EE-86F8-A70C4080DCDE}" destId="{1D756ABF-376F-4113-98C1-B2A789711190}" srcOrd="3" destOrd="0" presId="urn:microsoft.com/office/officeart/2008/layout/AlternatingHexagons"/>
    <dgm:cxn modelId="{089F827D-1B33-441C-9BEF-A488402DB646}" type="presParOf" srcId="{EB919451-5866-44EE-86F8-A70C4080DCDE}" destId="{984465DE-1DB8-4955-88E9-BCD8B9CEE9BE}" srcOrd="4" destOrd="0" presId="urn:microsoft.com/office/officeart/2008/layout/AlternatingHexagons"/>
    <dgm:cxn modelId="{CE250EC9-B6B0-4E9B-9ACF-2E7D115C7493}" type="presParOf" srcId="{121604F0-60FF-44FA-ACB5-65FF0DE240D8}" destId="{55E60D32-F3A9-42FC-86F9-0CAEF0830E03}" srcOrd="3" destOrd="0" presId="urn:microsoft.com/office/officeart/2008/layout/AlternatingHexagons"/>
    <dgm:cxn modelId="{8343812C-A4CB-460D-9D48-5398C3C44D3E}" type="presParOf" srcId="{121604F0-60FF-44FA-ACB5-65FF0DE240D8}" destId="{C25D9B85-426B-40E0-82CA-260D0E75EE44}" srcOrd="4" destOrd="0" presId="urn:microsoft.com/office/officeart/2008/layout/AlternatingHexagons"/>
    <dgm:cxn modelId="{C51AAE09-3736-4BE3-AD45-02669D9B2134}" type="presParOf" srcId="{C25D9B85-426B-40E0-82CA-260D0E75EE44}" destId="{FCBD27FF-817C-4C7A-B623-0E486BDAE3C4}" srcOrd="0" destOrd="0" presId="urn:microsoft.com/office/officeart/2008/layout/AlternatingHexagons"/>
    <dgm:cxn modelId="{914C29D9-5032-47A4-B275-4B97E7FCE5CD}" type="presParOf" srcId="{C25D9B85-426B-40E0-82CA-260D0E75EE44}" destId="{44A0D0D3-80A9-4678-BF99-B179D6AE8DBD}" srcOrd="1" destOrd="0" presId="urn:microsoft.com/office/officeart/2008/layout/AlternatingHexagons"/>
    <dgm:cxn modelId="{734D2CED-76B3-4B11-8BFB-3717C53F2D39}" type="presParOf" srcId="{C25D9B85-426B-40E0-82CA-260D0E75EE44}" destId="{7A86B78C-B44F-4417-A8FA-3338B6AF3074}" srcOrd="2" destOrd="0" presId="urn:microsoft.com/office/officeart/2008/layout/AlternatingHexagons"/>
    <dgm:cxn modelId="{F29446FB-8F16-4144-A578-05F3038FCC84}" type="presParOf" srcId="{C25D9B85-426B-40E0-82CA-260D0E75EE44}" destId="{3E9D864B-30E9-4A06-8543-9A6F85D59083}" srcOrd="3" destOrd="0" presId="urn:microsoft.com/office/officeart/2008/layout/AlternatingHexagons"/>
    <dgm:cxn modelId="{D395567D-B9E5-4D68-982B-7909D325260A}" type="presParOf" srcId="{C25D9B85-426B-40E0-82CA-260D0E75EE44}" destId="{63545F5C-5894-4459-807A-4C397FAC85A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D921C4-9448-48ED-88B2-5BEFAA116A4E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26F902EB-46BE-4408-A970-2616FF906453}">
      <dgm:prSet phldrT="[Texte]" custT="1"/>
      <dgm:spPr/>
      <dgm:t>
        <a:bodyPr/>
        <a:lstStyle/>
        <a:p>
          <a:r>
            <a:rPr lang="fr-FR" sz="2000" dirty="0" err="1"/>
            <a:t>ExPanDS</a:t>
          </a:r>
          <a:r>
            <a:rPr lang="fr-FR" sz="2000" dirty="0"/>
            <a:t>/</a:t>
          </a:r>
          <a:r>
            <a:rPr lang="fr-FR" sz="2000" dirty="0" err="1"/>
            <a:t>PaNOSC</a:t>
          </a:r>
          <a:r>
            <a:rPr lang="fr-FR" sz="2000" dirty="0"/>
            <a:t> joint meetings</a:t>
          </a:r>
        </a:p>
      </dgm:t>
    </dgm:pt>
    <dgm:pt modelId="{DB2FC462-6908-44EF-B9FF-50A7F585488C}" type="parTrans" cxnId="{9A54F5F4-0BB8-4E15-A8EC-F8C30420E4ED}">
      <dgm:prSet/>
      <dgm:spPr/>
      <dgm:t>
        <a:bodyPr/>
        <a:lstStyle/>
        <a:p>
          <a:endParaRPr lang="fr-FR"/>
        </a:p>
      </dgm:t>
    </dgm:pt>
    <dgm:pt modelId="{18EAEC2E-B35B-40DB-91C8-498ACC8A88A3}" type="sibTrans" cxnId="{9A54F5F4-0BB8-4E15-A8EC-F8C30420E4ED}">
      <dgm:prSet/>
      <dgm:spPr/>
      <dgm:t>
        <a:bodyPr/>
        <a:lstStyle/>
        <a:p>
          <a:endParaRPr lang="fr-FR"/>
        </a:p>
      </dgm:t>
    </dgm:pt>
    <dgm:pt modelId="{E92F93E6-3FDA-4545-BF04-82838A7D1B63}">
      <dgm:prSet phldrT="[Texte]" custT="1"/>
      <dgm:spPr/>
      <dgm:t>
        <a:bodyPr/>
        <a:lstStyle/>
        <a:p>
          <a:r>
            <a:rPr lang="fr-FR" sz="2000" dirty="0"/>
            <a:t>Training platform </a:t>
          </a:r>
          <a:r>
            <a:rPr lang="fr-FR" sz="2000" dirty="0" err="1"/>
            <a:t>Task</a:t>
          </a:r>
          <a:r>
            <a:rPr lang="fr-FR" sz="2000" dirty="0"/>
            <a:t> Force</a:t>
          </a:r>
        </a:p>
      </dgm:t>
    </dgm:pt>
    <dgm:pt modelId="{6F2A3602-24E0-461C-ACD9-38322179D3C6}" type="parTrans" cxnId="{C7E92503-E56F-49DA-9A36-9E54B65D2C1D}">
      <dgm:prSet/>
      <dgm:spPr/>
      <dgm:t>
        <a:bodyPr/>
        <a:lstStyle/>
        <a:p>
          <a:endParaRPr lang="fr-FR"/>
        </a:p>
      </dgm:t>
    </dgm:pt>
    <dgm:pt modelId="{629B1245-AE76-47B5-9CB2-7F3DB947DB3D}" type="sibTrans" cxnId="{C7E92503-E56F-49DA-9A36-9E54B65D2C1D}">
      <dgm:prSet/>
      <dgm:spPr/>
      <dgm:t>
        <a:bodyPr/>
        <a:lstStyle/>
        <a:p>
          <a:endParaRPr lang="fr-FR"/>
        </a:p>
      </dgm:t>
    </dgm:pt>
    <dgm:pt modelId="{081672EC-650E-488B-A0D5-4441135B9756}">
      <dgm:prSet custT="1"/>
      <dgm:spPr/>
      <dgm:t>
        <a:bodyPr/>
        <a:lstStyle/>
        <a:p>
          <a:pPr algn="just"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400">
              <a:effectLst/>
              <a:latin typeface="+mn-lt"/>
              <a:ea typeface="+mn-ea"/>
              <a:cs typeface="+mn-cs"/>
            </a:rPr>
            <a:t>Fredrik Bolmsten, ESS</a:t>
          </a:r>
          <a:endParaRPr lang="fr-FR" sz="1400" dirty="0">
            <a:effectLst/>
            <a:latin typeface="+mn-lt"/>
            <a:ea typeface="+mn-ea"/>
            <a:cs typeface="+mn-cs"/>
          </a:endParaRPr>
        </a:p>
      </dgm:t>
    </dgm:pt>
    <dgm:pt modelId="{3D538699-579E-4138-BCDF-FBBF0A4B74BF}" type="parTrans" cxnId="{922CA89C-5E62-4626-99A7-7B6C952349D3}">
      <dgm:prSet/>
      <dgm:spPr/>
      <dgm:t>
        <a:bodyPr/>
        <a:lstStyle/>
        <a:p>
          <a:endParaRPr lang="fr-FR"/>
        </a:p>
      </dgm:t>
    </dgm:pt>
    <dgm:pt modelId="{2A50D0F1-2E51-4411-BAB0-434C12A09716}" type="sibTrans" cxnId="{922CA89C-5E62-4626-99A7-7B6C952349D3}">
      <dgm:prSet/>
      <dgm:spPr/>
      <dgm:t>
        <a:bodyPr/>
        <a:lstStyle/>
        <a:p>
          <a:endParaRPr lang="fr-FR"/>
        </a:p>
      </dgm:t>
    </dgm:pt>
    <dgm:pt modelId="{3BE96878-A55B-40E1-883F-03574F562F83}">
      <dgm:prSet custT="1"/>
      <dgm:spPr/>
      <dgm:t>
        <a:bodyPr/>
        <a:lstStyle/>
        <a:p>
          <a:pPr algn="just"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400">
              <a:effectLst/>
              <a:latin typeface="+mn-lt"/>
              <a:ea typeface="+mn-ea"/>
              <a:cs typeface="+mn-cs"/>
            </a:rPr>
            <a:t>Kareem Galal, ESS</a:t>
          </a:r>
          <a:endParaRPr lang="fr-FR" sz="1400" dirty="0">
            <a:effectLst/>
            <a:latin typeface="+mn-lt"/>
            <a:ea typeface="+mn-ea"/>
            <a:cs typeface="+mn-cs"/>
          </a:endParaRPr>
        </a:p>
      </dgm:t>
    </dgm:pt>
    <dgm:pt modelId="{B85307FD-622D-4632-A3D1-17ADFBF2FFF2}" type="parTrans" cxnId="{5DDD2519-0226-4B09-B6CB-498B98E1F946}">
      <dgm:prSet/>
      <dgm:spPr/>
      <dgm:t>
        <a:bodyPr/>
        <a:lstStyle/>
        <a:p>
          <a:endParaRPr lang="fr-FR"/>
        </a:p>
      </dgm:t>
    </dgm:pt>
    <dgm:pt modelId="{C7EFA15D-48AC-4471-933C-C7EA2A1446DE}" type="sibTrans" cxnId="{5DDD2519-0226-4B09-B6CB-498B98E1F946}">
      <dgm:prSet/>
      <dgm:spPr/>
      <dgm:t>
        <a:bodyPr/>
        <a:lstStyle/>
        <a:p>
          <a:endParaRPr lang="fr-FR"/>
        </a:p>
      </dgm:t>
    </dgm:pt>
    <dgm:pt modelId="{5E50AACE-DCD1-45EA-9B41-F8E3B145C1CB}">
      <dgm:prSet custT="1"/>
      <dgm:spPr/>
      <dgm:t>
        <a:bodyPr/>
        <a:lstStyle/>
        <a:p>
          <a:pPr algn="just"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400">
              <a:effectLst/>
              <a:latin typeface="+mn-lt"/>
              <a:ea typeface="+mn-ea"/>
              <a:cs typeface="+mn-cs"/>
            </a:rPr>
            <a:t>Peter K. Willendrup, ESS</a:t>
          </a:r>
          <a:endParaRPr lang="fr-FR" sz="1400" dirty="0">
            <a:effectLst/>
            <a:latin typeface="+mn-lt"/>
            <a:ea typeface="+mn-ea"/>
            <a:cs typeface="+mn-cs"/>
          </a:endParaRPr>
        </a:p>
      </dgm:t>
    </dgm:pt>
    <dgm:pt modelId="{A807D420-4CA1-4FBE-AB5D-9A20373C8EEF}" type="parTrans" cxnId="{0E224CDE-7DB2-4216-B9A0-0E4C751A95DC}">
      <dgm:prSet/>
      <dgm:spPr/>
      <dgm:t>
        <a:bodyPr/>
        <a:lstStyle/>
        <a:p>
          <a:endParaRPr lang="fr-FR"/>
        </a:p>
      </dgm:t>
    </dgm:pt>
    <dgm:pt modelId="{494BFB1E-4363-4DBC-A503-46F07FBB2616}" type="sibTrans" cxnId="{0E224CDE-7DB2-4216-B9A0-0E4C751A95DC}">
      <dgm:prSet/>
      <dgm:spPr/>
      <dgm:t>
        <a:bodyPr/>
        <a:lstStyle/>
        <a:p>
          <a:endParaRPr lang="fr-FR"/>
        </a:p>
      </dgm:t>
    </dgm:pt>
    <dgm:pt modelId="{C2B0FC49-7119-44D7-87C5-B66DE6C85A38}">
      <dgm:prSet custT="1"/>
      <dgm:spPr/>
      <dgm:t>
        <a:bodyPr/>
        <a:lstStyle/>
        <a:p>
          <a:pPr algn="just"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400">
              <a:effectLst/>
              <a:latin typeface="+mn-lt"/>
              <a:ea typeface="+mn-ea"/>
              <a:cs typeface="+mn-cs"/>
            </a:rPr>
            <a:t>Sebastian Micluța-Câmpeanu, ELI</a:t>
          </a:r>
          <a:endParaRPr lang="fr-FR" sz="1400" dirty="0">
            <a:effectLst/>
            <a:latin typeface="+mn-lt"/>
            <a:ea typeface="+mn-ea"/>
            <a:cs typeface="+mn-cs"/>
          </a:endParaRPr>
        </a:p>
      </dgm:t>
    </dgm:pt>
    <dgm:pt modelId="{31D8569E-E471-4EA7-9556-AC97F17C6331}" type="parTrans" cxnId="{AFD45BEF-6F38-4CC7-9B8B-533C3C4DF4DE}">
      <dgm:prSet/>
      <dgm:spPr/>
      <dgm:t>
        <a:bodyPr/>
        <a:lstStyle/>
        <a:p>
          <a:endParaRPr lang="fr-FR"/>
        </a:p>
      </dgm:t>
    </dgm:pt>
    <dgm:pt modelId="{0395A32D-2730-46F9-951E-BC8D471EB71B}" type="sibTrans" cxnId="{AFD45BEF-6F38-4CC7-9B8B-533C3C4DF4DE}">
      <dgm:prSet/>
      <dgm:spPr/>
      <dgm:t>
        <a:bodyPr/>
        <a:lstStyle/>
        <a:p>
          <a:endParaRPr lang="fr-FR"/>
        </a:p>
      </dgm:t>
    </dgm:pt>
    <dgm:pt modelId="{645F3001-E409-48F4-AAE7-E79CCC0B5FC2}">
      <dgm:prSet custT="1"/>
      <dgm:spPr/>
      <dgm:t>
        <a:bodyPr/>
        <a:lstStyle/>
        <a:p>
          <a:pPr algn="just"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>
              <a:effectLst/>
              <a:latin typeface="+mn-lt"/>
              <a:ea typeface="+mn-ea"/>
              <a:cs typeface="+mn-cs"/>
            </a:rPr>
            <a:t>Teodor Ivănoaica, ELI</a:t>
          </a:r>
          <a:endParaRPr lang="fr-FR" sz="1400" dirty="0">
            <a:effectLst/>
            <a:latin typeface="+mn-lt"/>
            <a:ea typeface="+mn-ea"/>
            <a:cs typeface="+mn-cs"/>
          </a:endParaRPr>
        </a:p>
      </dgm:t>
    </dgm:pt>
    <dgm:pt modelId="{79977DC4-B929-47D2-B8C4-38BBE5E30496}" type="parTrans" cxnId="{0F512BB2-2356-451C-AA73-9EE58255F1A0}">
      <dgm:prSet/>
      <dgm:spPr/>
      <dgm:t>
        <a:bodyPr/>
        <a:lstStyle/>
        <a:p>
          <a:endParaRPr lang="fr-FR"/>
        </a:p>
      </dgm:t>
    </dgm:pt>
    <dgm:pt modelId="{1C1D62CF-0A8D-4A72-B0F0-A8B996C7BF04}" type="sibTrans" cxnId="{0F512BB2-2356-451C-AA73-9EE58255F1A0}">
      <dgm:prSet/>
      <dgm:spPr/>
      <dgm:t>
        <a:bodyPr/>
        <a:lstStyle/>
        <a:p>
          <a:endParaRPr lang="fr-FR"/>
        </a:p>
      </dgm:t>
    </dgm:pt>
    <dgm:pt modelId="{D44F7FAE-EC1C-4914-B439-71F0EBF685C7}">
      <dgm:prSet custT="1"/>
      <dgm:spPr/>
      <dgm:t>
        <a:bodyPr/>
        <a:lstStyle/>
        <a:p>
          <a:pPr algn="just"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400" dirty="0">
              <a:effectLst/>
              <a:latin typeface="+mn-lt"/>
              <a:ea typeface="+mn-ea"/>
              <a:cs typeface="+mn-cs"/>
            </a:rPr>
            <a:t>Lottie Greenwood, ESS</a:t>
          </a:r>
          <a:endParaRPr lang="fr-FR" sz="1400" dirty="0">
            <a:effectLst/>
            <a:latin typeface="+mn-lt"/>
            <a:ea typeface="+mn-ea"/>
            <a:cs typeface="+mn-cs"/>
          </a:endParaRPr>
        </a:p>
      </dgm:t>
    </dgm:pt>
    <dgm:pt modelId="{5D6820E2-C526-4793-97EF-774B058F000C}" type="parTrans" cxnId="{3C873E3E-3015-4CC0-B0A6-8BC287359FAE}">
      <dgm:prSet/>
      <dgm:spPr/>
      <dgm:t>
        <a:bodyPr/>
        <a:lstStyle/>
        <a:p>
          <a:endParaRPr lang="fr-FR"/>
        </a:p>
      </dgm:t>
    </dgm:pt>
    <dgm:pt modelId="{A1601663-F7AC-4094-930B-347D9362EC1B}" type="sibTrans" cxnId="{3C873E3E-3015-4CC0-B0A6-8BC287359FAE}">
      <dgm:prSet/>
      <dgm:spPr/>
      <dgm:t>
        <a:bodyPr/>
        <a:lstStyle/>
        <a:p>
          <a:endParaRPr lang="fr-FR"/>
        </a:p>
      </dgm:t>
    </dgm:pt>
    <dgm:pt modelId="{5BACF613-6A20-4BF5-A7BC-A256B9C78C3E}">
      <dgm:prSet custT="1"/>
      <dgm:spPr/>
      <dgm:t>
        <a:bodyPr/>
        <a:lstStyle/>
        <a:p>
          <a:pPr algn="just"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400" dirty="0" err="1">
              <a:effectLst/>
              <a:latin typeface="+mn-lt"/>
              <a:ea typeface="+mn-ea"/>
              <a:cs typeface="+mn-cs"/>
            </a:rPr>
            <a:t>Jesper</a:t>
          </a:r>
          <a:r>
            <a:rPr lang="en-US" sz="1400" dirty="0">
              <a:effectLst/>
              <a:latin typeface="+mn-lt"/>
              <a:ea typeface="+mn-ea"/>
              <a:cs typeface="+mn-cs"/>
            </a:rPr>
            <a:t> R. </a:t>
          </a:r>
          <a:r>
            <a:rPr lang="en-US" sz="1400" dirty="0" err="1">
              <a:effectLst/>
              <a:latin typeface="+mn-lt"/>
              <a:ea typeface="+mn-ea"/>
              <a:cs typeface="+mn-cs"/>
            </a:rPr>
            <a:t>Selknaes</a:t>
          </a:r>
          <a:r>
            <a:rPr lang="en-US" sz="1400" dirty="0">
              <a:effectLst/>
              <a:latin typeface="+mn-lt"/>
              <a:ea typeface="+mn-ea"/>
              <a:cs typeface="+mn-cs"/>
            </a:rPr>
            <a:t>,  ESS</a:t>
          </a:r>
          <a:endParaRPr lang="fr-FR" sz="1400" dirty="0">
            <a:effectLst/>
            <a:latin typeface="+mn-lt"/>
            <a:ea typeface="+mn-ea"/>
            <a:cs typeface="+mn-cs"/>
          </a:endParaRPr>
        </a:p>
      </dgm:t>
    </dgm:pt>
    <dgm:pt modelId="{1C9E9B2D-27AE-42FA-9D16-D30A4CD6387D}" type="parTrans" cxnId="{6AB10894-55D6-49AD-951B-10B9F8FDC177}">
      <dgm:prSet/>
      <dgm:spPr/>
      <dgm:t>
        <a:bodyPr/>
        <a:lstStyle/>
        <a:p>
          <a:endParaRPr lang="fr-FR"/>
        </a:p>
      </dgm:t>
    </dgm:pt>
    <dgm:pt modelId="{97106161-831B-46FA-9F4E-0F5611541DA4}" type="sibTrans" cxnId="{6AB10894-55D6-49AD-951B-10B9F8FDC177}">
      <dgm:prSet/>
      <dgm:spPr/>
      <dgm:t>
        <a:bodyPr/>
        <a:lstStyle/>
        <a:p>
          <a:endParaRPr lang="fr-FR"/>
        </a:p>
      </dgm:t>
    </dgm:pt>
    <dgm:pt modelId="{5AC57ECE-4ADC-4808-84E0-ED1D11852B51}">
      <dgm:prSet phldrT="[Texte]"/>
      <dgm:spPr/>
      <dgm:t>
        <a:bodyPr/>
        <a:lstStyle/>
        <a:p>
          <a:pPr marL="171450" lvl="1" indent="0" algn="just" defTabSz="755650">
            <a:lnSpc>
              <a:spcPct val="90000"/>
            </a:lnSpc>
            <a:spcBef>
              <a:spcPct val="0"/>
            </a:spcBef>
            <a:spcAft>
              <a:spcPts val="1800"/>
            </a:spcAft>
            <a:buNone/>
          </a:pPr>
          <a:r>
            <a:rPr lang="fr-FR" sz="1700" b="1" kern="1200" dirty="0"/>
            <a:t>Objectives: </a:t>
          </a:r>
          <a:r>
            <a:rPr lang="fr-FR" sz="1700" b="1" kern="1200" dirty="0" err="1"/>
            <a:t>PaNOSC</a:t>
          </a:r>
          <a:r>
            <a:rPr lang="fr-FR" sz="1700" b="1" kern="1200" dirty="0"/>
            <a:t> WP8 and </a:t>
          </a:r>
          <a:r>
            <a:rPr lang="fr-FR" sz="1700" b="1" kern="1200" dirty="0" err="1"/>
            <a:t>ExPaNDS</a:t>
          </a:r>
          <a:r>
            <a:rPr lang="fr-FR" sz="1700" b="1" kern="1200" dirty="0"/>
            <a:t> WP5 monitoring</a:t>
          </a:r>
        </a:p>
      </dgm:t>
    </dgm:pt>
    <dgm:pt modelId="{F52AB57C-0C97-43CF-ACB0-2E1A14B070DD}" type="parTrans" cxnId="{4F0ABC43-B439-4659-A869-276BBEC83DFF}">
      <dgm:prSet/>
      <dgm:spPr/>
      <dgm:t>
        <a:bodyPr/>
        <a:lstStyle/>
        <a:p>
          <a:endParaRPr lang="fr-FR"/>
        </a:p>
      </dgm:t>
    </dgm:pt>
    <dgm:pt modelId="{F8987BBC-4437-4BC0-BB00-E6D0EB64A15C}" type="sibTrans" cxnId="{4F0ABC43-B439-4659-A869-276BBEC83DFF}">
      <dgm:prSet/>
      <dgm:spPr/>
      <dgm:t>
        <a:bodyPr/>
        <a:lstStyle/>
        <a:p>
          <a:endParaRPr lang="fr-FR"/>
        </a:p>
      </dgm:t>
    </dgm:pt>
    <dgm:pt modelId="{E19BFC81-7B39-4EF9-BDBB-794AAD5DD1E5}">
      <dgm:prSet phldrT="[Texte]" custT="1"/>
      <dgm:spPr/>
      <dgm:t>
        <a:bodyPr/>
        <a:lstStyle/>
        <a:p>
          <a:pPr algn="just">
            <a:spcAft>
              <a:spcPts val="1800"/>
            </a:spcAft>
            <a:buNone/>
          </a:pPr>
          <a:r>
            <a:rPr lang="fr-FR" sz="1700" b="1" dirty="0"/>
            <a:t>Objectives: </a:t>
          </a:r>
          <a:r>
            <a:rPr lang="fr-FR" sz="1700" b="1" dirty="0" err="1"/>
            <a:t>Technical</a:t>
          </a:r>
          <a:r>
            <a:rPr lang="fr-FR" sz="1700" b="1" dirty="0"/>
            <a:t> </a:t>
          </a:r>
          <a:r>
            <a:rPr lang="fr-FR" sz="1700" b="1" dirty="0" err="1"/>
            <a:t>requirements</a:t>
          </a:r>
          <a:r>
            <a:rPr lang="fr-FR" sz="1700" b="1" dirty="0"/>
            <a:t> for setting the training portal</a:t>
          </a:r>
        </a:p>
      </dgm:t>
    </dgm:pt>
    <dgm:pt modelId="{FFE7853D-F378-4794-A493-46942BDBF015}" type="parTrans" cxnId="{9386C34A-DF20-476C-BEBC-351B408D13F9}">
      <dgm:prSet/>
      <dgm:spPr/>
      <dgm:t>
        <a:bodyPr/>
        <a:lstStyle/>
        <a:p>
          <a:endParaRPr lang="fr-FR"/>
        </a:p>
      </dgm:t>
    </dgm:pt>
    <dgm:pt modelId="{AA83C64A-F7C7-43A3-971B-597570CFEC74}" type="sibTrans" cxnId="{9386C34A-DF20-476C-BEBC-351B408D13F9}">
      <dgm:prSet/>
      <dgm:spPr/>
      <dgm:t>
        <a:bodyPr/>
        <a:lstStyle/>
        <a:p>
          <a:endParaRPr lang="fr-FR"/>
        </a:p>
      </dgm:t>
    </dgm:pt>
    <dgm:pt modelId="{69792A97-68AE-419B-A28E-4237C5BB150E}">
      <dgm:prSet phldrT="[Texte]"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Thomas H. Rod, ESS</a:t>
          </a:r>
          <a:endParaRPr lang="fr-FR" sz="1400" kern="1200" dirty="0"/>
        </a:p>
      </dgm:t>
    </dgm:pt>
    <dgm:pt modelId="{37CFC3B6-20DC-4F0A-B13D-BAA2AD955C12}" type="parTrans" cxnId="{33E130CB-E33F-4B65-A2DA-4CA4663462EE}">
      <dgm:prSet/>
      <dgm:spPr/>
      <dgm:t>
        <a:bodyPr/>
        <a:lstStyle/>
        <a:p>
          <a:endParaRPr lang="fr-FR"/>
        </a:p>
      </dgm:t>
    </dgm:pt>
    <dgm:pt modelId="{13B39CA1-25DB-49F7-83D6-2BC98DBE0764}" type="sibTrans" cxnId="{33E130CB-E33F-4B65-A2DA-4CA4663462EE}">
      <dgm:prSet/>
      <dgm:spPr/>
      <dgm:t>
        <a:bodyPr/>
        <a:lstStyle/>
        <a:p>
          <a:endParaRPr lang="fr-FR"/>
        </a:p>
      </dgm:t>
    </dgm:pt>
    <dgm:pt modelId="{DED5F6B2-8BD3-4E3E-BBFF-C51A7CB9166F}">
      <dgm:prSet phldrT="[Texte]"/>
      <dgm:spPr/>
      <dgm:t>
        <a:bodyPr/>
        <a:lstStyle/>
        <a:p>
          <a:pPr marL="171450" lvl="1" indent="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700" b="1" kern="1200" dirty="0">
              <a:effectLst/>
              <a:latin typeface="+mn-lt"/>
              <a:ea typeface="+mn-ea"/>
              <a:cs typeface="+mn-cs"/>
            </a:rPr>
            <a:t>Participants:</a:t>
          </a:r>
          <a:endParaRPr lang="fr-FR" sz="1700" b="1" kern="1200" dirty="0"/>
        </a:p>
      </dgm:t>
    </dgm:pt>
    <dgm:pt modelId="{23D751B9-0BE8-4010-8EB8-79B5FBAA214D}" type="parTrans" cxnId="{CAB30DB3-3228-4779-9B06-D733C95B09DB}">
      <dgm:prSet/>
      <dgm:spPr/>
      <dgm:t>
        <a:bodyPr/>
        <a:lstStyle/>
        <a:p>
          <a:endParaRPr lang="fr-FR"/>
        </a:p>
      </dgm:t>
    </dgm:pt>
    <dgm:pt modelId="{88F89944-6700-4471-BD41-6E0C45633BD1}" type="sibTrans" cxnId="{CAB30DB3-3228-4779-9B06-D733C95B09DB}">
      <dgm:prSet/>
      <dgm:spPr/>
      <dgm:t>
        <a:bodyPr/>
        <a:lstStyle/>
        <a:p>
          <a:endParaRPr lang="fr-FR"/>
        </a:p>
      </dgm:t>
    </dgm:pt>
    <dgm:pt modelId="{AFB3CF43-C4AF-4539-A943-5AC741360B63}">
      <dgm:prSet phldrT="[Texte]" custT="1"/>
      <dgm:spPr/>
      <dgm:t>
        <a:bodyPr/>
        <a:lstStyle/>
        <a:p>
          <a:pPr algn="just"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400">
              <a:effectLst/>
              <a:latin typeface="+mn-lt"/>
              <a:ea typeface="+mn-ea"/>
              <a:cs typeface="+mn-cs"/>
            </a:rPr>
            <a:t>Alexandre Stefanov, ESS</a:t>
          </a:r>
          <a:endParaRPr lang="fr-FR" sz="1400" dirty="0"/>
        </a:p>
      </dgm:t>
    </dgm:pt>
    <dgm:pt modelId="{93AC2AFD-7CE4-48D0-8608-724AFA8F6CA2}" type="parTrans" cxnId="{D3694A18-B43F-4208-8F72-65DF9588BB93}">
      <dgm:prSet/>
      <dgm:spPr/>
      <dgm:t>
        <a:bodyPr/>
        <a:lstStyle/>
        <a:p>
          <a:endParaRPr lang="fr-FR"/>
        </a:p>
      </dgm:t>
    </dgm:pt>
    <dgm:pt modelId="{51A3DBE5-EE7C-4EBC-8748-61408C6637CE}" type="sibTrans" cxnId="{D3694A18-B43F-4208-8F72-65DF9588BB93}">
      <dgm:prSet/>
      <dgm:spPr/>
      <dgm:t>
        <a:bodyPr/>
        <a:lstStyle/>
        <a:p>
          <a:endParaRPr lang="fr-FR"/>
        </a:p>
      </dgm:t>
    </dgm:pt>
    <dgm:pt modelId="{3D78F7D8-A476-4930-B0E9-8EF239869874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Miguel Gonzalez, ILL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DF10C4C1-56DE-43F1-ABC4-6B8ADB58DF04}" type="sibTrans" cxnId="{0F16B4F7-1B6C-43B4-856D-B69555BB4CC0}">
      <dgm:prSet/>
      <dgm:spPr/>
      <dgm:t>
        <a:bodyPr/>
        <a:lstStyle/>
        <a:p>
          <a:endParaRPr lang="fr-FR"/>
        </a:p>
      </dgm:t>
    </dgm:pt>
    <dgm:pt modelId="{950E3BC9-6A64-40F0-9884-D93EA9831E8D}" type="parTrans" cxnId="{0F16B4F7-1B6C-43B4-856D-B69555BB4CC0}">
      <dgm:prSet/>
      <dgm:spPr/>
      <dgm:t>
        <a:bodyPr/>
        <a:lstStyle/>
        <a:p>
          <a:endParaRPr lang="fr-FR"/>
        </a:p>
      </dgm:t>
    </dgm:pt>
    <dgm:pt modelId="{44BFF8D9-3480-4EA4-9DFA-6DDB316DF00F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400" kern="1200">
              <a:effectLst/>
              <a:latin typeface="+mn-lt"/>
              <a:ea typeface="+mn-ea"/>
              <a:cs typeface="+mn-cs"/>
            </a:rPr>
            <a:t>Vincent Favre-Nicolin, ESRF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5309C628-61ED-4623-8728-12F6A10CF78E}" type="sibTrans" cxnId="{1998D241-70B7-4110-B4CD-DB9552AE96F4}">
      <dgm:prSet/>
      <dgm:spPr/>
      <dgm:t>
        <a:bodyPr/>
        <a:lstStyle/>
        <a:p>
          <a:endParaRPr lang="fr-FR"/>
        </a:p>
      </dgm:t>
    </dgm:pt>
    <dgm:pt modelId="{4A509C5D-66A2-4938-B389-E39C65E87A8D}" type="parTrans" cxnId="{1998D241-70B7-4110-B4CD-DB9552AE96F4}">
      <dgm:prSet/>
      <dgm:spPr/>
      <dgm:t>
        <a:bodyPr/>
        <a:lstStyle/>
        <a:p>
          <a:endParaRPr lang="fr-FR"/>
        </a:p>
      </dgm:t>
    </dgm:pt>
    <dgm:pt modelId="{AD9F1421-5939-4A82-BEF3-06E7B28D4917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Nicoletta Carboni, CERIC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BA83A027-070E-4D59-A7FF-55D581730544}" type="sibTrans" cxnId="{5FDF980C-E31A-44EA-9512-ABAFB036AC9A}">
      <dgm:prSet/>
      <dgm:spPr/>
      <dgm:t>
        <a:bodyPr/>
        <a:lstStyle/>
        <a:p>
          <a:endParaRPr lang="fr-FR"/>
        </a:p>
      </dgm:t>
    </dgm:pt>
    <dgm:pt modelId="{B5B001DE-9B8D-461B-897F-A3B4B41C2A5A}" type="parTrans" cxnId="{5FDF980C-E31A-44EA-9512-ABAFB036AC9A}">
      <dgm:prSet/>
      <dgm:spPr/>
      <dgm:t>
        <a:bodyPr/>
        <a:lstStyle/>
        <a:p>
          <a:endParaRPr lang="fr-FR"/>
        </a:p>
      </dgm:t>
    </dgm:pt>
    <dgm:pt modelId="{F0DE379D-CB55-4631-B029-4B891CF3FE04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Teodor Ivănoaica, ELI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5EEFC02A-828F-400A-A791-B7E34BCA0721}" type="sibTrans" cxnId="{3C7A9C0B-C7BB-454C-ABE8-FA5FE7930375}">
      <dgm:prSet/>
      <dgm:spPr/>
      <dgm:t>
        <a:bodyPr/>
        <a:lstStyle/>
        <a:p>
          <a:endParaRPr lang="fr-FR"/>
        </a:p>
      </dgm:t>
    </dgm:pt>
    <dgm:pt modelId="{41A225B5-8A64-4FF4-B964-4921408CB779}" type="parTrans" cxnId="{3C7A9C0B-C7BB-454C-ABE8-FA5FE7930375}">
      <dgm:prSet/>
      <dgm:spPr/>
      <dgm:t>
        <a:bodyPr/>
        <a:lstStyle/>
        <a:p>
          <a:endParaRPr lang="fr-FR"/>
        </a:p>
      </dgm:t>
    </dgm:pt>
    <dgm:pt modelId="{85F8B6B0-8BC7-4D64-A711-99216B111A36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Peter K. Willendrup, ESS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1B40D8E0-EB80-4527-B1BE-B614060FB2B0}" type="sibTrans" cxnId="{6F456211-90BA-4C9D-953B-7A0A1C245960}">
      <dgm:prSet/>
      <dgm:spPr/>
      <dgm:t>
        <a:bodyPr/>
        <a:lstStyle/>
        <a:p>
          <a:endParaRPr lang="fr-FR"/>
        </a:p>
      </dgm:t>
    </dgm:pt>
    <dgm:pt modelId="{85094919-8725-4CCC-B191-6ABDBFBC1DE3}" type="parTrans" cxnId="{6F456211-90BA-4C9D-953B-7A0A1C245960}">
      <dgm:prSet/>
      <dgm:spPr/>
      <dgm:t>
        <a:bodyPr/>
        <a:lstStyle/>
        <a:p>
          <a:endParaRPr lang="fr-FR"/>
        </a:p>
      </dgm:t>
    </dgm:pt>
    <dgm:pt modelId="{6E240290-54A4-45D8-A4E8-DEE92BDD6F3C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Thomas H. Rod, ESS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6A5AD475-0C32-4533-A5D6-378D10FB1507}" type="sibTrans" cxnId="{F5FFC103-09F7-45C0-9847-5E04828E055D}">
      <dgm:prSet/>
      <dgm:spPr/>
      <dgm:t>
        <a:bodyPr/>
        <a:lstStyle/>
        <a:p>
          <a:endParaRPr lang="fr-FR"/>
        </a:p>
      </dgm:t>
    </dgm:pt>
    <dgm:pt modelId="{B49DCA31-2DFF-4E8E-811E-D3AF14ECD6BD}" type="parTrans" cxnId="{F5FFC103-09F7-45C0-9847-5E04828E055D}">
      <dgm:prSet/>
      <dgm:spPr/>
      <dgm:t>
        <a:bodyPr/>
        <a:lstStyle/>
        <a:p>
          <a:endParaRPr lang="fr-FR"/>
        </a:p>
      </dgm:t>
    </dgm:pt>
    <dgm:pt modelId="{9D319F25-8FD4-4E74-AF81-4C29204DBF46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Thomas Kluyver, XFEL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732BDA2E-5F26-47E2-99DC-E64B9CBCDAD8}" type="parTrans" cxnId="{6144A256-67AF-46A6-A8EB-E9BE5E694235}">
      <dgm:prSet/>
      <dgm:spPr/>
      <dgm:t>
        <a:bodyPr/>
        <a:lstStyle/>
        <a:p>
          <a:endParaRPr lang="fr-FR"/>
        </a:p>
      </dgm:t>
    </dgm:pt>
    <dgm:pt modelId="{CA9D73D1-CA1C-4838-B653-64AA781FE3AD}" type="sibTrans" cxnId="{6144A256-67AF-46A6-A8EB-E9BE5E694235}">
      <dgm:prSet/>
      <dgm:spPr/>
      <dgm:t>
        <a:bodyPr/>
        <a:lstStyle/>
        <a:p>
          <a:endParaRPr lang="fr-FR"/>
        </a:p>
      </dgm:t>
    </dgm:pt>
    <dgm:pt modelId="{8CB93597-7620-40E1-BACE-1D06CD5BC939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Florian Gliksohn, ELI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03BE0555-3473-4708-8AEB-C4C88E5095F2}" type="parTrans" cxnId="{B1DE137B-CF2D-4F63-A674-F0ED7517DA11}">
      <dgm:prSet/>
      <dgm:spPr/>
      <dgm:t>
        <a:bodyPr/>
        <a:lstStyle/>
        <a:p>
          <a:endParaRPr lang="fr-FR"/>
        </a:p>
      </dgm:t>
    </dgm:pt>
    <dgm:pt modelId="{9FE80FFE-A329-4581-A114-E629F4552D7B}" type="sibTrans" cxnId="{B1DE137B-CF2D-4F63-A674-F0ED7517DA11}">
      <dgm:prSet/>
      <dgm:spPr/>
      <dgm:t>
        <a:bodyPr/>
        <a:lstStyle/>
        <a:p>
          <a:endParaRPr lang="fr-FR"/>
        </a:p>
      </dgm:t>
    </dgm:pt>
    <dgm:pt modelId="{560DD89C-6D87-48C2-9355-44FF2F4C29A4}">
      <dgm:prSet custT="1"/>
      <dgm:spPr/>
      <dgm:t>
        <a:bodyPr/>
        <a:lstStyle/>
        <a:p>
          <a:pPr algn="just"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en-US" sz="1400">
              <a:effectLst/>
              <a:latin typeface="+mn-lt"/>
              <a:ea typeface="+mn-ea"/>
              <a:cs typeface="+mn-cs"/>
            </a:rPr>
            <a:t>Oliver Knodel, HZDR</a:t>
          </a:r>
          <a:endParaRPr lang="fr-FR" sz="1400" dirty="0">
            <a:effectLst/>
            <a:latin typeface="+mn-lt"/>
            <a:ea typeface="+mn-ea"/>
            <a:cs typeface="+mn-cs"/>
          </a:endParaRPr>
        </a:p>
      </dgm:t>
    </dgm:pt>
    <dgm:pt modelId="{D1046846-9C5C-4FB8-B76C-4F95F5285B8A}" type="parTrans" cxnId="{8D5DD790-8855-497E-A4F2-D6034335116A}">
      <dgm:prSet/>
      <dgm:spPr/>
      <dgm:t>
        <a:bodyPr/>
        <a:lstStyle/>
        <a:p>
          <a:endParaRPr lang="fr-FR"/>
        </a:p>
      </dgm:t>
    </dgm:pt>
    <dgm:pt modelId="{F5FBAD82-E74D-429B-9FA0-14937976D0AF}" type="sibTrans" cxnId="{8D5DD790-8855-497E-A4F2-D6034335116A}">
      <dgm:prSet/>
      <dgm:spPr/>
      <dgm:t>
        <a:bodyPr/>
        <a:lstStyle/>
        <a:p>
          <a:endParaRPr lang="fr-FR"/>
        </a:p>
      </dgm:t>
    </dgm:pt>
    <dgm:pt modelId="{7927ABFF-4BD0-4AFC-ACFF-406B73BD55C0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 dirty="0"/>
            <a:t>Nazaré Guimard,</a:t>
          </a:r>
          <a:r>
            <a:rPr lang="fr-FR" sz="1400" kern="1200" baseline="0" dirty="0"/>
            <a:t> SOLEIL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49A41EC0-3661-4C3D-8F1C-C6584EDF9A0F}" type="parTrans" cxnId="{F6ECC9F9-E1B3-421E-8FB7-8CCA929C4DE3}">
      <dgm:prSet/>
      <dgm:spPr/>
      <dgm:t>
        <a:bodyPr/>
        <a:lstStyle/>
        <a:p>
          <a:endParaRPr lang="fr-FR"/>
        </a:p>
      </dgm:t>
    </dgm:pt>
    <dgm:pt modelId="{14A266FA-B569-4FF6-B278-3C808914A0F2}" type="sibTrans" cxnId="{F6ECC9F9-E1B3-421E-8FB7-8CCA929C4DE3}">
      <dgm:prSet/>
      <dgm:spPr/>
      <dgm:t>
        <a:bodyPr/>
        <a:lstStyle/>
        <a:p>
          <a:endParaRPr lang="fr-FR"/>
        </a:p>
      </dgm:t>
    </dgm:pt>
    <dgm:pt modelId="{1796B7A1-74A5-43FF-9CBD-3A9DF3E90F57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 baseline="0" dirty="0"/>
            <a:t>Thibaud Cayla,  SOLEIL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8F14D476-3E33-43F0-9358-4DCBC924ACEC}" type="parTrans" cxnId="{FC104161-BE85-43EC-9FAB-7580C7BF83E9}">
      <dgm:prSet/>
      <dgm:spPr/>
      <dgm:t>
        <a:bodyPr/>
        <a:lstStyle/>
        <a:p>
          <a:endParaRPr lang="fr-FR"/>
        </a:p>
      </dgm:t>
    </dgm:pt>
    <dgm:pt modelId="{D658D165-8329-421B-BBB1-8F89ED77DB14}" type="sibTrans" cxnId="{FC104161-BE85-43EC-9FAB-7580C7BF83E9}">
      <dgm:prSet/>
      <dgm:spPr/>
      <dgm:t>
        <a:bodyPr/>
        <a:lstStyle/>
        <a:p>
          <a:endParaRPr lang="fr-FR"/>
        </a:p>
      </dgm:t>
    </dgm:pt>
    <dgm:pt modelId="{8521A5A4-C716-457B-B331-07683B078C5A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 baseline="0" dirty="0"/>
            <a:t>Uwe Konrad, HZDR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7C8A07FC-9517-452B-888E-4689F9BB5D1A}" type="parTrans" cxnId="{8E78F921-D2B5-4488-9F18-2B33622DDDA5}">
      <dgm:prSet/>
      <dgm:spPr/>
      <dgm:t>
        <a:bodyPr/>
        <a:lstStyle/>
        <a:p>
          <a:endParaRPr lang="fr-FR"/>
        </a:p>
      </dgm:t>
    </dgm:pt>
    <dgm:pt modelId="{F865C094-2A9F-4583-BB04-4A9C6A820F3D}" type="sibTrans" cxnId="{8E78F921-D2B5-4488-9F18-2B33622DDDA5}">
      <dgm:prSet/>
      <dgm:spPr/>
      <dgm:t>
        <a:bodyPr/>
        <a:lstStyle/>
        <a:p>
          <a:endParaRPr lang="fr-FR"/>
        </a:p>
      </dgm:t>
    </dgm:pt>
    <dgm:pt modelId="{0262F657-135B-4EA8-8D85-03067304BD3C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 baseline="0" dirty="0"/>
            <a:t>Oliver Knodel, HZDR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24AF5130-3384-40A4-BBFB-E26542D242F4}" type="parTrans" cxnId="{A1C7CE67-7B99-46AE-A4E7-D16FB490A80D}">
      <dgm:prSet/>
      <dgm:spPr/>
      <dgm:t>
        <a:bodyPr/>
        <a:lstStyle/>
        <a:p>
          <a:endParaRPr lang="fr-FR"/>
        </a:p>
      </dgm:t>
    </dgm:pt>
    <dgm:pt modelId="{DA3ACCDF-73A9-4F4E-A725-8F7E20D0419F}" type="sibTrans" cxnId="{A1C7CE67-7B99-46AE-A4E7-D16FB490A80D}">
      <dgm:prSet/>
      <dgm:spPr/>
      <dgm:t>
        <a:bodyPr/>
        <a:lstStyle/>
        <a:p>
          <a:endParaRPr lang="fr-FR"/>
        </a:p>
      </dgm:t>
    </dgm:pt>
    <dgm:pt modelId="{2FDBC27D-A6E4-464A-B1D4-3A9F32909722}">
      <dgm:prSet custT="1"/>
      <dgm:spPr/>
      <dgm:t>
        <a:bodyPr/>
        <a:lstStyle/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o"/>
          </a:pPr>
          <a:r>
            <a:rPr lang="fr-FR" sz="1400" kern="1200" baseline="0" dirty="0">
              <a:latin typeface="Calibri"/>
              <a:ea typeface="+mn-ea"/>
              <a:cs typeface="+mn-cs"/>
            </a:rPr>
            <a:t>Giuseppe La Rocca (EGI)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gm:t>
    </dgm:pt>
    <dgm:pt modelId="{2A2F1315-0979-4840-BA7F-E64BF39F844A}" type="parTrans" cxnId="{990657EA-AAAA-4760-A5B6-27D4B541ED18}">
      <dgm:prSet/>
      <dgm:spPr/>
      <dgm:t>
        <a:bodyPr/>
        <a:lstStyle/>
        <a:p>
          <a:endParaRPr lang="fr-FR"/>
        </a:p>
      </dgm:t>
    </dgm:pt>
    <dgm:pt modelId="{24DDE127-C713-42AD-9377-F92D828268AE}" type="sibTrans" cxnId="{990657EA-AAAA-4760-A5B6-27D4B541ED18}">
      <dgm:prSet/>
      <dgm:spPr/>
      <dgm:t>
        <a:bodyPr/>
        <a:lstStyle/>
        <a:p>
          <a:endParaRPr lang="fr-FR"/>
        </a:p>
      </dgm:t>
    </dgm:pt>
    <dgm:pt modelId="{7B13CC0A-FE95-43AE-B0E6-F122C313EF85}">
      <dgm:prSet custT="1"/>
      <dgm:spPr/>
      <dgm:t>
        <a:bodyPr/>
        <a:lstStyle/>
        <a:p>
          <a:pPr algn="just">
            <a:spcAft>
              <a:spcPct val="15000"/>
            </a:spcAft>
            <a:buFont typeface="Courier New" panose="02070309020205020404" pitchFamily="49" charset="0"/>
            <a:buNone/>
          </a:pPr>
          <a:endParaRPr lang="fr-FR" sz="1400" dirty="0">
            <a:solidFill>
              <a:schemeClr val="tx2"/>
            </a:solidFill>
            <a:effectLst/>
            <a:latin typeface="+mn-lt"/>
            <a:ea typeface="+mn-ea"/>
            <a:cs typeface="+mn-cs"/>
          </a:endParaRPr>
        </a:p>
      </dgm:t>
    </dgm:pt>
    <dgm:pt modelId="{8713A108-77DC-4F45-94DD-D01676CFE243}" type="parTrans" cxnId="{F3E92204-C69D-4359-9CA2-2E96A7D8D3C7}">
      <dgm:prSet/>
      <dgm:spPr/>
      <dgm:t>
        <a:bodyPr/>
        <a:lstStyle/>
        <a:p>
          <a:endParaRPr lang="fr-FR"/>
        </a:p>
      </dgm:t>
    </dgm:pt>
    <dgm:pt modelId="{A2154E70-1583-4AFF-AFC9-3E240E58A95D}" type="sibTrans" cxnId="{F3E92204-C69D-4359-9CA2-2E96A7D8D3C7}">
      <dgm:prSet/>
      <dgm:spPr/>
      <dgm:t>
        <a:bodyPr/>
        <a:lstStyle/>
        <a:p>
          <a:endParaRPr lang="fr-FR"/>
        </a:p>
      </dgm:t>
    </dgm:pt>
    <dgm:pt modelId="{EC4C9524-A7BE-4605-A388-8E05A3025290}">
      <dgm:prSet phldrT="[Texte]" custT="1"/>
      <dgm:spPr/>
      <dgm:t>
        <a:bodyPr/>
        <a:lstStyle/>
        <a:p>
          <a:pPr algn="just">
            <a:spcAft>
              <a:spcPts val="18"/>
            </a:spcAft>
            <a:buNone/>
          </a:pPr>
          <a:r>
            <a:rPr lang="en-US" sz="1700" b="1" dirty="0">
              <a:effectLst/>
              <a:latin typeface="+mn-lt"/>
              <a:ea typeface="+mn-ea"/>
              <a:cs typeface="+mn-cs"/>
            </a:rPr>
            <a:t>Participants:</a:t>
          </a:r>
          <a:endParaRPr lang="fr-FR" sz="1700" b="1" dirty="0"/>
        </a:p>
      </dgm:t>
    </dgm:pt>
    <dgm:pt modelId="{97B3416A-D3D4-4784-AC0E-D34836023A37}" type="parTrans" cxnId="{5DA74938-0E3F-47B7-AF20-B2B15B4496F1}">
      <dgm:prSet/>
      <dgm:spPr/>
      <dgm:t>
        <a:bodyPr/>
        <a:lstStyle/>
        <a:p>
          <a:endParaRPr lang="fr-FR"/>
        </a:p>
      </dgm:t>
    </dgm:pt>
    <dgm:pt modelId="{89C4891A-A973-4C8F-8CF6-F5E3040E67B3}" type="sibTrans" cxnId="{5DA74938-0E3F-47B7-AF20-B2B15B4496F1}">
      <dgm:prSet/>
      <dgm:spPr/>
      <dgm:t>
        <a:bodyPr/>
        <a:lstStyle/>
        <a:p>
          <a:endParaRPr lang="fr-FR"/>
        </a:p>
      </dgm:t>
    </dgm:pt>
    <dgm:pt modelId="{8DC1AB85-71A8-4388-8EB6-5C993E17F412}" type="pres">
      <dgm:prSet presAssocID="{B7D921C4-9448-48ED-88B2-5BEFAA116A4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AFAF3C13-C06A-4F64-A447-5446B5C6227C}" type="pres">
      <dgm:prSet presAssocID="{26F902EB-46BE-4408-A970-2616FF906453}" presName="composite" presStyleCnt="0"/>
      <dgm:spPr/>
    </dgm:pt>
    <dgm:pt modelId="{41AA019A-BAF0-4C86-8788-B34090E35C40}" type="pres">
      <dgm:prSet presAssocID="{26F902EB-46BE-4408-A970-2616FF90645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22FB5CC-BE67-4D6D-B2F7-614F93454445}" type="pres">
      <dgm:prSet presAssocID="{26F902EB-46BE-4408-A970-2616FF906453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DC7C5C0-A80C-4CE8-BAC1-A7BC9ED2B0BD}" type="pres">
      <dgm:prSet presAssocID="{18EAEC2E-B35B-40DB-91C8-498ACC8A88A3}" presName="space" presStyleCnt="0"/>
      <dgm:spPr/>
    </dgm:pt>
    <dgm:pt modelId="{77CBEBCC-2C47-4E92-95E1-5652757F2243}" type="pres">
      <dgm:prSet presAssocID="{E92F93E6-3FDA-4545-BF04-82838A7D1B63}" presName="composite" presStyleCnt="0"/>
      <dgm:spPr/>
    </dgm:pt>
    <dgm:pt modelId="{924423E7-CAB4-4094-A843-456ADBB305A6}" type="pres">
      <dgm:prSet presAssocID="{E92F93E6-3FDA-4545-BF04-82838A7D1B6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F1F144A-8CD2-48FD-BF42-8CABB8D548B2}" type="pres">
      <dgm:prSet presAssocID="{E92F93E6-3FDA-4545-BF04-82838A7D1B63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380BC0E-260A-4D76-914A-7B7D5DE90A69}" type="presOf" srcId="{B7D921C4-9448-48ED-88B2-5BEFAA116A4E}" destId="{8DC1AB85-71A8-4388-8EB6-5C993E17F412}" srcOrd="0" destOrd="0" presId="urn:microsoft.com/office/officeart/2005/8/layout/hList1"/>
    <dgm:cxn modelId="{D7A9B819-532C-450C-89CA-2D8DB6F6B188}" type="presOf" srcId="{2FDBC27D-A6E4-464A-B1D4-3A9F32909722}" destId="{C22FB5CC-BE67-4D6D-B2F7-614F93454445}" srcOrd="0" destOrd="15" presId="urn:microsoft.com/office/officeart/2005/8/layout/hList1"/>
    <dgm:cxn modelId="{D6594FBB-CAEE-404D-B050-DC288FE1B1EC}" type="presOf" srcId="{E19BFC81-7B39-4EF9-BDBB-794AAD5DD1E5}" destId="{FF1F144A-8CD2-48FD-BF42-8CABB8D548B2}" srcOrd="0" destOrd="0" presId="urn:microsoft.com/office/officeart/2005/8/layout/hList1"/>
    <dgm:cxn modelId="{F8C5A324-8229-4EE7-B435-ED2840580E18}" type="presOf" srcId="{69792A97-68AE-419B-A28E-4237C5BB150E}" destId="{C22FB5CC-BE67-4D6D-B2F7-614F93454445}" srcOrd="0" destOrd="2" presId="urn:microsoft.com/office/officeart/2005/8/layout/hList1"/>
    <dgm:cxn modelId="{33E130CB-E33F-4B65-A2DA-4CA4663462EE}" srcId="{DED5F6B2-8BD3-4E3E-BBFF-C51A7CB9166F}" destId="{69792A97-68AE-419B-A28E-4237C5BB150E}" srcOrd="0" destOrd="0" parTransId="{37CFC3B6-20DC-4F0A-B13D-BAA2AD955C12}" sibTransId="{13B39CA1-25DB-49F7-83D6-2BC98DBE0764}"/>
    <dgm:cxn modelId="{D3694A18-B43F-4208-8F72-65DF9588BB93}" srcId="{EC4C9524-A7BE-4605-A388-8E05A3025290}" destId="{AFB3CF43-C4AF-4539-A943-5AC741360B63}" srcOrd="0" destOrd="0" parTransId="{93AC2AFD-7CE4-48D0-8608-724AFA8F6CA2}" sibTransId="{51A3DBE5-EE7C-4EBC-8748-61408C6637CE}"/>
    <dgm:cxn modelId="{F6ECC9F9-E1B3-421E-8FB7-8CCA929C4DE3}" srcId="{DED5F6B2-8BD3-4E3E-BBFF-C51A7CB9166F}" destId="{7927ABFF-4BD0-4AFC-ACFF-406B73BD55C0}" srcOrd="9" destOrd="0" parTransId="{49A41EC0-3661-4C3D-8F1C-C6584EDF9A0F}" sibTransId="{14A266FA-B569-4FF6-B278-3C808914A0F2}"/>
    <dgm:cxn modelId="{78AAD3F5-39FB-43CB-9919-3DB3BD1551C0}" type="presOf" srcId="{AFB3CF43-C4AF-4539-A943-5AC741360B63}" destId="{FF1F144A-8CD2-48FD-BF42-8CABB8D548B2}" srcOrd="0" destOrd="2" presId="urn:microsoft.com/office/officeart/2005/8/layout/hList1"/>
    <dgm:cxn modelId="{0F512BB2-2356-451C-AA73-9EE58255F1A0}" srcId="{EC4C9524-A7BE-4605-A388-8E05A3025290}" destId="{645F3001-E409-48F4-AAE7-E79CCC0B5FC2}" srcOrd="5" destOrd="0" parTransId="{79977DC4-B929-47D2-B8C4-38BBE5E30496}" sibTransId="{1C1D62CF-0A8D-4A72-B0F0-A8B996C7BF04}"/>
    <dgm:cxn modelId="{6AB10894-55D6-49AD-951B-10B9F8FDC177}" srcId="{EC4C9524-A7BE-4605-A388-8E05A3025290}" destId="{5BACF613-6A20-4BF5-A7BC-A256B9C78C3E}" srcOrd="7" destOrd="0" parTransId="{1C9E9B2D-27AE-42FA-9D16-D30A4CD6387D}" sibTransId="{97106161-831B-46FA-9F4E-0F5611541DA4}"/>
    <dgm:cxn modelId="{E343512F-C654-4374-A5E3-65E23525F1FD}" type="presOf" srcId="{EC4C9524-A7BE-4605-A388-8E05A3025290}" destId="{FF1F144A-8CD2-48FD-BF42-8CABB8D548B2}" srcOrd="0" destOrd="1" presId="urn:microsoft.com/office/officeart/2005/8/layout/hList1"/>
    <dgm:cxn modelId="{953B5C76-E69A-4A88-918F-D081462A4C52}" type="presOf" srcId="{0262F657-135B-4EA8-8D85-03067304BD3C}" destId="{C22FB5CC-BE67-4D6D-B2F7-614F93454445}" srcOrd="0" destOrd="14" presId="urn:microsoft.com/office/officeart/2005/8/layout/hList1"/>
    <dgm:cxn modelId="{990657EA-AAAA-4760-A5B6-27D4B541ED18}" srcId="{DED5F6B2-8BD3-4E3E-BBFF-C51A7CB9166F}" destId="{2FDBC27D-A6E4-464A-B1D4-3A9F32909722}" srcOrd="13" destOrd="0" parTransId="{2A2F1315-0979-4840-BA7F-E64BF39F844A}" sibTransId="{24DDE127-C713-42AD-9377-F92D828268AE}"/>
    <dgm:cxn modelId="{0E224CDE-7DB2-4216-B9A0-0E4C751A95DC}" srcId="{EC4C9524-A7BE-4605-A388-8E05A3025290}" destId="{5E50AACE-DCD1-45EA-9B41-F8E3B145C1CB}" srcOrd="3" destOrd="0" parTransId="{A807D420-4CA1-4FBE-AB5D-9A20373C8EEF}" sibTransId="{494BFB1E-4363-4DBC-A503-46F07FBB2616}"/>
    <dgm:cxn modelId="{1998D241-70B7-4110-B4CD-DB9552AE96F4}" srcId="{DED5F6B2-8BD3-4E3E-BBFF-C51A7CB9166F}" destId="{44BFF8D9-3480-4EA4-9DFA-6DDB316DF00F}" srcOrd="4" destOrd="0" parTransId="{4A509C5D-66A2-4938-B389-E39C65E87A8D}" sibTransId="{5309C628-61ED-4623-8728-12F6A10CF78E}"/>
    <dgm:cxn modelId="{3C873E3E-3015-4CC0-B0A6-8BC287359FAE}" srcId="{EC4C9524-A7BE-4605-A388-8E05A3025290}" destId="{D44F7FAE-EC1C-4914-B439-71F0EBF685C7}" srcOrd="6" destOrd="0" parTransId="{5D6820E2-C526-4793-97EF-774B058F000C}" sibTransId="{A1601663-F7AC-4094-930B-347D9362EC1B}"/>
    <dgm:cxn modelId="{5FDF980C-E31A-44EA-9512-ABAFB036AC9A}" srcId="{DED5F6B2-8BD3-4E3E-BBFF-C51A7CB9166F}" destId="{AD9F1421-5939-4A82-BEF3-06E7B28D4917}" srcOrd="5" destOrd="0" parTransId="{B5B001DE-9B8D-461B-897F-A3B4B41C2A5A}" sibTransId="{BA83A027-070E-4D59-A7FF-55D581730544}"/>
    <dgm:cxn modelId="{8EA529A6-8BA2-4B1C-8F06-5BACEE6E4A7A}" type="presOf" srcId="{6E240290-54A4-45D8-A4E8-DEE92BDD6F3C}" destId="{C22FB5CC-BE67-4D6D-B2F7-614F93454445}" srcOrd="0" destOrd="10" presId="urn:microsoft.com/office/officeart/2005/8/layout/hList1"/>
    <dgm:cxn modelId="{1BA59CB9-9A78-44A1-934D-04FFEE3F1842}" type="presOf" srcId="{C2B0FC49-7119-44D7-87C5-B66DE6C85A38}" destId="{FF1F144A-8CD2-48FD-BF42-8CABB8D548B2}" srcOrd="0" destOrd="6" presId="urn:microsoft.com/office/officeart/2005/8/layout/hList1"/>
    <dgm:cxn modelId="{B1DE137B-CF2D-4F63-A674-F0ED7517DA11}" srcId="{DED5F6B2-8BD3-4E3E-BBFF-C51A7CB9166F}" destId="{8CB93597-7620-40E1-BACE-1D06CD5BC939}" srcOrd="1" destOrd="0" parTransId="{03BE0555-3473-4708-8AEB-C4C88E5095F2}" sibTransId="{9FE80FFE-A329-4581-A114-E629F4552D7B}"/>
    <dgm:cxn modelId="{7EA6DD72-3B6A-4DBE-8B0D-F400B9643B5E}" type="presOf" srcId="{645F3001-E409-48F4-AAE7-E79CCC0B5FC2}" destId="{FF1F144A-8CD2-48FD-BF42-8CABB8D548B2}" srcOrd="0" destOrd="7" presId="urn:microsoft.com/office/officeart/2005/8/layout/hList1"/>
    <dgm:cxn modelId="{BE5B6CA6-0EB3-4C13-BBF7-C95730C8CC60}" type="presOf" srcId="{5E50AACE-DCD1-45EA-9B41-F8E3B145C1CB}" destId="{FF1F144A-8CD2-48FD-BF42-8CABB8D548B2}" srcOrd="0" destOrd="5" presId="urn:microsoft.com/office/officeart/2005/8/layout/hList1"/>
    <dgm:cxn modelId="{3C7A9C0B-C7BB-454C-ABE8-FA5FE7930375}" srcId="{DED5F6B2-8BD3-4E3E-BBFF-C51A7CB9166F}" destId="{F0DE379D-CB55-4631-B029-4B891CF3FE04}" srcOrd="6" destOrd="0" parTransId="{41A225B5-8A64-4FF4-B964-4921408CB779}" sibTransId="{5EEFC02A-828F-400A-A791-B7E34BCA0721}"/>
    <dgm:cxn modelId="{6144A256-67AF-46A6-A8EB-E9BE5E694235}" srcId="{DED5F6B2-8BD3-4E3E-BBFF-C51A7CB9166F}" destId="{9D319F25-8FD4-4E74-AF81-4C29204DBF46}" srcOrd="2" destOrd="0" parTransId="{732BDA2E-5F26-47E2-99DC-E64B9CBCDAD8}" sibTransId="{CA9D73D1-CA1C-4838-B653-64AA781FE3AD}"/>
    <dgm:cxn modelId="{4267C8AE-1EC5-4A8A-ADAB-B7629C7A8C3B}" type="presOf" srcId="{8CB93597-7620-40E1-BACE-1D06CD5BC939}" destId="{C22FB5CC-BE67-4D6D-B2F7-614F93454445}" srcOrd="0" destOrd="3" presId="urn:microsoft.com/office/officeart/2005/8/layout/hList1"/>
    <dgm:cxn modelId="{4B1BEE67-A0D7-41ED-B50E-8C8517697563}" type="presOf" srcId="{AD9F1421-5939-4A82-BEF3-06E7B28D4917}" destId="{C22FB5CC-BE67-4D6D-B2F7-614F93454445}" srcOrd="0" destOrd="7" presId="urn:microsoft.com/office/officeart/2005/8/layout/hList1"/>
    <dgm:cxn modelId="{E013A22C-F8F6-412C-909E-7DE5238B9667}" type="presOf" srcId="{560DD89C-6D87-48C2-9355-44FF2F4C29A4}" destId="{FF1F144A-8CD2-48FD-BF42-8CABB8D548B2}" srcOrd="0" destOrd="11" presId="urn:microsoft.com/office/officeart/2005/8/layout/hList1"/>
    <dgm:cxn modelId="{A9B6BD86-FCD7-4AF7-8DD2-B12810D70D66}" type="presOf" srcId="{85F8B6B0-8BC7-4D64-A711-99216B111A36}" destId="{C22FB5CC-BE67-4D6D-B2F7-614F93454445}" srcOrd="0" destOrd="9" presId="urn:microsoft.com/office/officeart/2005/8/layout/hList1"/>
    <dgm:cxn modelId="{853157BB-8F42-4598-905D-42CE94BEFF24}" type="presOf" srcId="{F0DE379D-CB55-4631-B029-4B891CF3FE04}" destId="{C22FB5CC-BE67-4D6D-B2F7-614F93454445}" srcOrd="0" destOrd="8" presId="urn:microsoft.com/office/officeart/2005/8/layout/hList1"/>
    <dgm:cxn modelId="{5DDD2519-0226-4B09-B6CB-498B98E1F946}" srcId="{EC4C9524-A7BE-4605-A388-8E05A3025290}" destId="{3BE96878-A55B-40E1-883F-03574F562F83}" srcOrd="2" destOrd="0" parTransId="{B85307FD-622D-4632-A3D1-17ADFBF2FFF2}" sibTransId="{C7EFA15D-48AC-4471-933C-C7EA2A1446DE}"/>
    <dgm:cxn modelId="{3D9815EE-A84D-4FCB-BC1D-C9B5CD48FFE7}" type="presOf" srcId="{5BACF613-6A20-4BF5-A7BC-A256B9C78C3E}" destId="{FF1F144A-8CD2-48FD-BF42-8CABB8D548B2}" srcOrd="0" destOrd="9" presId="urn:microsoft.com/office/officeart/2005/8/layout/hList1"/>
    <dgm:cxn modelId="{F5FFC103-09F7-45C0-9847-5E04828E055D}" srcId="{DED5F6B2-8BD3-4E3E-BBFF-C51A7CB9166F}" destId="{6E240290-54A4-45D8-A4E8-DEE92BDD6F3C}" srcOrd="8" destOrd="0" parTransId="{B49DCA31-2DFF-4E8E-811E-D3AF14ECD6BD}" sibTransId="{6A5AD475-0C32-4533-A5D6-378D10FB1507}"/>
    <dgm:cxn modelId="{22BC01B9-4B8F-456A-A7D1-DB3D8256C458}" type="presOf" srcId="{3D78F7D8-A476-4930-B0E9-8EF239869874}" destId="{C22FB5CC-BE67-4D6D-B2F7-614F93454445}" srcOrd="0" destOrd="5" presId="urn:microsoft.com/office/officeart/2005/8/layout/hList1"/>
    <dgm:cxn modelId="{5F15E6D2-6CD2-45E7-A79D-155E8D28A5B8}" type="presOf" srcId="{8521A5A4-C716-457B-B331-07683B078C5A}" destId="{C22FB5CC-BE67-4D6D-B2F7-614F93454445}" srcOrd="0" destOrd="13" presId="urn:microsoft.com/office/officeart/2005/8/layout/hList1"/>
    <dgm:cxn modelId="{F3E92204-C69D-4359-9CA2-2E96A7D8D3C7}" srcId="{E92F93E6-3FDA-4545-BF04-82838A7D1B63}" destId="{7B13CC0A-FE95-43AE-B0E6-F122C313EF85}" srcOrd="2" destOrd="0" parTransId="{8713A108-77DC-4F45-94DD-D01676CFE243}" sibTransId="{A2154E70-1583-4AFF-AFC9-3E240E58A95D}"/>
    <dgm:cxn modelId="{269FFBE4-B103-4FE6-8FF1-0D96DBDBF09B}" type="presOf" srcId="{D44F7FAE-EC1C-4914-B439-71F0EBF685C7}" destId="{FF1F144A-8CD2-48FD-BF42-8CABB8D548B2}" srcOrd="0" destOrd="8" presId="urn:microsoft.com/office/officeart/2005/8/layout/hList1"/>
    <dgm:cxn modelId="{5DA74938-0E3F-47B7-AF20-B2B15B4496F1}" srcId="{E92F93E6-3FDA-4545-BF04-82838A7D1B63}" destId="{EC4C9524-A7BE-4605-A388-8E05A3025290}" srcOrd="1" destOrd="0" parTransId="{97B3416A-D3D4-4784-AC0E-D34836023A37}" sibTransId="{89C4891A-A973-4C8F-8CF6-F5E3040E67B3}"/>
    <dgm:cxn modelId="{9A54F5F4-0BB8-4E15-A8EC-F8C30420E4ED}" srcId="{B7D921C4-9448-48ED-88B2-5BEFAA116A4E}" destId="{26F902EB-46BE-4408-A970-2616FF906453}" srcOrd="0" destOrd="0" parTransId="{DB2FC462-6908-44EF-B9FF-50A7F585488C}" sibTransId="{18EAEC2E-B35B-40DB-91C8-498ACC8A88A3}"/>
    <dgm:cxn modelId="{C7E92503-E56F-49DA-9A36-9E54B65D2C1D}" srcId="{B7D921C4-9448-48ED-88B2-5BEFAA116A4E}" destId="{E92F93E6-3FDA-4545-BF04-82838A7D1B63}" srcOrd="1" destOrd="0" parTransId="{6F2A3602-24E0-461C-ACD9-38322179D3C6}" sibTransId="{629B1245-AE76-47B5-9CB2-7F3DB947DB3D}"/>
    <dgm:cxn modelId="{CBFC0623-7E7F-4AE0-BC92-490554C4E80E}" type="presOf" srcId="{7927ABFF-4BD0-4AFC-ACFF-406B73BD55C0}" destId="{C22FB5CC-BE67-4D6D-B2F7-614F93454445}" srcOrd="0" destOrd="11" presId="urn:microsoft.com/office/officeart/2005/8/layout/hList1"/>
    <dgm:cxn modelId="{701C14E6-E944-4857-935B-0309E18370A0}" type="presOf" srcId="{3BE96878-A55B-40E1-883F-03574F562F83}" destId="{FF1F144A-8CD2-48FD-BF42-8CABB8D548B2}" srcOrd="0" destOrd="4" presId="urn:microsoft.com/office/officeart/2005/8/layout/hList1"/>
    <dgm:cxn modelId="{A1C7CE67-7B99-46AE-A4E7-D16FB490A80D}" srcId="{DED5F6B2-8BD3-4E3E-BBFF-C51A7CB9166F}" destId="{0262F657-135B-4EA8-8D85-03067304BD3C}" srcOrd="12" destOrd="0" parTransId="{24AF5130-3384-40A4-BBFB-E26542D242F4}" sibTransId="{DA3ACCDF-73A9-4F4E-A725-8F7E20D0419F}"/>
    <dgm:cxn modelId="{E53F57C2-9FE4-4C0B-8BEB-3154DCE83FC5}" type="presOf" srcId="{7B13CC0A-FE95-43AE-B0E6-F122C313EF85}" destId="{FF1F144A-8CD2-48FD-BF42-8CABB8D548B2}" srcOrd="0" destOrd="10" presId="urn:microsoft.com/office/officeart/2005/8/layout/hList1"/>
    <dgm:cxn modelId="{8E78F921-D2B5-4488-9F18-2B33622DDDA5}" srcId="{DED5F6B2-8BD3-4E3E-BBFF-C51A7CB9166F}" destId="{8521A5A4-C716-457B-B331-07683B078C5A}" srcOrd="11" destOrd="0" parTransId="{7C8A07FC-9517-452B-888E-4689F9BB5D1A}" sibTransId="{F865C094-2A9F-4583-BB04-4A9C6A820F3D}"/>
    <dgm:cxn modelId="{4F0ABC43-B439-4659-A869-276BBEC83DFF}" srcId="{26F902EB-46BE-4408-A970-2616FF906453}" destId="{5AC57ECE-4ADC-4808-84E0-ED1D11852B51}" srcOrd="0" destOrd="0" parTransId="{F52AB57C-0C97-43CF-ACB0-2E1A14B070DD}" sibTransId="{F8987BBC-4437-4BC0-BB00-E6D0EB64A15C}"/>
    <dgm:cxn modelId="{615B78A8-9EDF-4ECF-8C60-5E872529B1D0}" type="presOf" srcId="{DED5F6B2-8BD3-4E3E-BBFF-C51A7CB9166F}" destId="{C22FB5CC-BE67-4D6D-B2F7-614F93454445}" srcOrd="0" destOrd="1" presId="urn:microsoft.com/office/officeart/2005/8/layout/hList1"/>
    <dgm:cxn modelId="{D53A24CB-9FE8-42F4-8979-42B7F8A5564C}" type="presOf" srcId="{44BFF8D9-3480-4EA4-9DFA-6DDB316DF00F}" destId="{C22FB5CC-BE67-4D6D-B2F7-614F93454445}" srcOrd="0" destOrd="6" presId="urn:microsoft.com/office/officeart/2005/8/layout/hList1"/>
    <dgm:cxn modelId="{9386C34A-DF20-476C-BEBC-351B408D13F9}" srcId="{E92F93E6-3FDA-4545-BF04-82838A7D1B63}" destId="{E19BFC81-7B39-4EF9-BDBB-794AAD5DD1E5}" srcOrd="0" destOrd="0" parTransId="{FFE7853D-F378-4794-A493-46942BDBF015}" sibTransId="{AA83C64A-F7C7-43A3-971B-597570CFEC74}"/>
    <dgm:cxn modelId="{6F456211-90BA-4C9D-953B-7A0A1C245960}" srcId="{DED5F6B2-8BD3-4E3E-BBFF-C51A7CB9166F}" destId="{85F8B6B0-8BC7-4D64-A711-99216B111A36}" srcOrd="7" destOrd="0" parTransId="{85094919-8725-4CCC-B191-6ABDBFBC1DE3}" sibTransId="{1B40D8E0-EB80-4527-B1BE-B614060FB2B0}"/>
    <dgm:cxn modelId="{922CA89C-5E62-4626-99A7-7B6C952349D3}" srcId="{EC4C9524-A7BE-4605-A388-8E05A3025290}" destId="{081672EC-650E-488B-A0D5-4441135B9756}" srcOrd="1" destOrd="0" parTransId="{3D538699-579E-4138-BCDF-FBBF0A4B74BF}" sibTransId="{2A50D0F1-2E51-4411-BAB0-434C12A09716}"/>
    <dgm:cxn modelId="{0F16B4F7-1B6C-43B4-856D-B69555BB4CC0}" srcId="{DED5F6B2-8BD3-4E3E-BBFF-C51A7CB9166F}" destId="{3D78F7D8-A476-4930-B0E9-8EF239869874}" srcOrd="3" destOrd="0" parTransId="{950E3BC9-6A64-40F0-9884-D93EA9831E8D}" sibTransId="{DF10C4C1-56DE-43F1-ABC4-6B8ADB58DF04}"/>
    <dgm:cxn modelId="{FC104161-BE85-43EC-9FAB-7580C7BF83E9}" srcId="{DED5F6B2-8BD3-4E3E-BBFF-C51A7CB9166F}" destId="{1796B7A1-74A5-43FF-9CBD-3A9DF3E90F57}" srcOrd="10" destOrd="0" parTransId="{8F14D476-3E33-43F0-9358-4DCBC924ACEC}" sibTransId="{D658D165-8329-421B-BBB1-8F89ED77DB14}"/>
    <dgm:cxn modelId="{CAB30DB3-3228-4779-9B06-D733C95B09DB}" srcId="{26F902EB-46BE-4408-A970-2616FF906453}" destId="{DED5F6B2-8BD3-4E3E-BBFF-C51A7CB9166F}" srcOrd="1" destOrd="0" parTransId="{23D751B9-0BE8-4010-8EB8-79B5FBAA214D}" sibTransId="{88F89944-6700-4471-BD41-6E0C45633BD1}"/>
    <dgm:cxn modelId="{0F68DED7-94F6-4105-B2C8-7DD0887357AC}" type="presOf" srcId="{26F902EB-46BE-4408-A970-2616FF906453}" destId="{41AA019A-BAF0-4C86-8788-B34090E35C40}" srcOrd="0" destOrd="0" presId="urn:microsoft.com/office/officeart/2005/8/layout/hList1"/>
    <dgm:cxn modelId="{71815D16-EA16-4F31-BA28-4D2563745CCB}" type="presOf" srcId="{081672EC-650E-488B-A0D5-4441135B9756}" destId="{FF1F144A-8CD2-48FD-BF42-8CABB8D548B2}" srcOrd="0" destOrd="3" presId="urn:microsoft.com/office/officeart/2005/8/layout/hList1"/>
    <dgm:cxn modelId="{17749901-C46B-4208-877E-6B90DB740E7E}" type="presOf" srcId="{1796B7A1-74A5-43FF-9CBD-3A9DF3E90F57}" destId="{C22FB5CC-BE67-4D6D-B2F7-614F93454445}" srcOrd="0" destOrd="12" presId="urn:microsoft.com/office/officeart/2005/8/layout/hList1"/>
    <dgm:cxn modelId="{6677E444-A397-4D34-9ED0-C41D17D0CFEA}" type="presOf" srcId="{E92F93E6-3FDA-4545-BF04-82838A7D1B63}" destId="{924423E7-CAB4-4094-A843-456ADBB305A6}" srcOrd="0" destOrd="0" presId="urn:microsoft.com/office/officeart/2005/8/layout/hList1"/>
    <dgm:cxn modelId="{EF8895DC-D385-4954-A63A-5FB994A26CC8}" type="presOf" srcId="{5AC57ECE-4ADC-4808-84E0-ED1D11852B51}" destId="{C22FB5CC-BE67-4D6D-B2F7-614F93454445}" srcOrd="0" destOrd="0" presId="urn:microsoft.com/office/officeart/2005/8/layout/hList1"/>
    <dgm:cxn modelId="{8D5DD790-8855-497E-A4F2-D6034335116A}" srcId="{7B13CC0A-FE95-43AE-B0E6-F122C313EF85}" destId="{560DD89C-6D87-48C2-9355-44FF2F4C29A4}" srcOrd="0" destOrd="0" parTransId="{D1046846-9C5C-4FB8-B76C-4F95F5285B8A}" sibTransId="{F5FBAD82-E74D-429B-9FA0-14937976D0AF}"/>
    <dgm:cxn modelId="{AFD45BEF-6F38-4CC7-9B8B-533C3C4DF4DE}" srcId="{EC4C9524-A7BE-4605-A388-8E05A3025290}" destId="{C2B0FC49-7119-44D7-87C5-B66DE6C85A38}" srcOrd="4" destOrd="0" parTransId="{31D8569E-E471-4EA7-9556-AC97F17C6331}" sibTransId="{0395A32D-2730-46F9-951E-BC8D471EB71B}"/>
    <dgm:cxn modelId="{7DB49971-5D02-4628-B6E6-D97BB4988ED6}" type="presOf" srcId="{9D319F25-8FD4-4E74-AF81-4C29204DBF46}" destId="{C22FB5CC-BE67-4D6D-B2F7-614F93454445}" srcOrd="0" destOrd="4" presId="urn:microsoft.com/office/officeart/2005/8/layout/hList1"/>
    <dgm:cxn modelId="{16ED95D8-46F2-45F7-813E-54E926C62175}" type="presParOf" srcId="{8DC1AB85-71A8-4388-8EB6-5C993E17F412}" destId="{AFAF3C13-C06A-4F64-A447-5446B5C6227C}" srcOrd="0" destOrd="0" presId="urn:microsoft.com/office/officeart/2005/8/layout/hList1"/>
    <dgm:cxn modelId="{351CE3C1-9D80-4DB5-9C36-81209AB933E6}" type="presParOf" srcId="{AFAF3C13-C06A-4F64-A447-5446B5C6227C}" destId="{41AA019A-BAF0-4C86-8788-B34090E35C40}" srcOrd="0" destOrd="0" presId="urn:microsoft.com/office/officeart/2005/8/layout/hList1"/>
    <dgm:cxn modelId="{D6869090-17D7-4C00-9744-78E7ACA50F75}" type="presParOf" srcId="{AFAF3C13-C06A-4F64-A447-5446B5C6227C}" destId="{C22FB5CC-BE67-4D6D-B2F7-614F93454445}" srcOrd="1" destOrd="0" presId="urn:microsoft.com/office/officeart/2005/8/layout/hList1"/>
    <dgm:cxn modelId="{1C12A011-F9AD-4A38-B1E2-9E0530DBB1CC}" type="presParOf" srcId="{8DC1AB85-71A8-4388-8EB6-5C993E17F412}" destId="{ADC7C5C0-A80C-4CE8-BAC1-A7BC9ED2B0BD}" srcOrd="1" destOrd="0" presId="urn:microsoft.com/office/officeart/2005/8/layout/hList1"/>
    <dgm:cxn modelId="{32738D74-60C7-4EEF-9A05-87DA5574956C}" type="presParOf" srcId="{8DC1AB85-71A8-4388-8EB6-5C993E17F412}" destId="{77CBEBCC-2C47-4E92-95E1-5652757F2243}" srcOrd="2" destOrd="0" presId="urn:microsoft.com/office/officeart/2005/8/layout/hList1"/>
    <dgm:cxn modelId="{ACA59566-BEEB-4DB9-9FEF-D46CDB659874}" type="presParOf" srcId="{77CBEBCC-2C47-4E92-95E1-5652757F2243}" destId="{924423E7-CAB4-4094-A843-456ADBB305A6}" srcOrd="0" destOrd="0" presId="urn:microsoft.com/office/officeart/2005/8/layout/hList1"/>
    <dgm:cxn modelId="{AFD27713-6A8F-43BC-80A1-8B238CA463DD}" type="presParOf" srcId="{77CBEBCC-2C47-4E92-95E1-5652757F2243}" destId="{FF1F144A-8CD2-48FD-BF42-8CABB8D548B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23C15-0492-415B-959E-160A6A195389}">
      <dsp:nvSpPr>
        <dsp:cNvPr id="0" name=""/>
        <dsp:cNvSpPr/>
      </dsp:nvSpPr>
      <dsp:spPr>
        <a:xfrm rot="5400000">
          <a:off x="3956853" y="130161"/>
          <a:ext cx="1999765" cy="1739795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Provide an e-learning platform and service</a:t>
          </a:r>
          <a:endParaRPr lang="fr-FR" sz="1600" kern="1200" dirty="0"/>
        </a:p>
      </dsp:txBody>
      <dsp:txXfrm rot="-5400000">
        <a:off x="4357956" y="311806"/>
        <a:ext cx="1197559" cy="1376505"/>
      </dsp:txXfrm>
    </dsp:sp>
    <dsp:sp modelId="{5781B758-DBF2-46F6-A365-CD6C7AD1E9B8}">
      <dsp:nvSpPr>
        <dsp:cNvPr id="0" name=""/>
        <dsp:cNvSpPr/>
      </dsp:nvSpPr>
      <dsp:spPr>
        <a:xfrm>
          <a:off x="5879427" y="400129"/>
          <a:ext cx="2231738" cy="1199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8F4251-3D40-4BEF-8D44-ECA15614359B}">
      <dsp:nvSpPr>
        <dsp:cNvPr id="0" name=""/>
        <dsp:cNvSpPr/>
      </dsp:nvSpPr>
      <dsp:spPr>
        <a:xfrm rot="5400000">
          <a:off x="2077873" y="130161"/>
          <a:ext cx="1999765" cy="1739795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4400" kern="1200"/>
        </a:p>
      </dsp:txBody>
      <dsp:txXfrm rot="-5400000">
        <a:off x="2478976" y="311806"/>
        <a:ext cx="1197559" cy="1376505"/>
      </dsp:txXfrm>
    </dsp:sp>
    <dsp:sp modelId="{EC7DAA40-1510-4589-9CE5-51E6073FA5A4}">
      <dsp:nvSpPr>
        <dsp:cNvPr id="0" name=""/>
        <dsp:cNvSpPr/>
      </dsp:nvSpPr>
      <dsp:spPr>
        <a:xfrm rot="5400000">
          <a:off x="3013763" y="1827562"/>
          <a:ext cx="1999765" cy="1739795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Provide training material </a:t>
          </a:r>
        </a:p>
      </dsp:txBody>
      <dsp:txXfrm rot="-5400000">
        <a:off x="3414866" y="2009207"/>
        <a:ext cx="1197559" cy="1376505"/>
      </dsp:txXfrm>
    </dsp:sp>
    <dsp:sp modelId="{467C90BA-D7E4-4887-AE90-2DD93DA43ED4}">
      <dsp:nvSpPr>
        <dsp:cNvPr id="0" name=""/>
        <dsp:cNvSpPr/>
      </dsp:nvSpPr>
      <dsp:spPr>
        <a:xfrm>
          <a:off x="912010" y="2097530"/>
          <a:ext cx="2159746" cy="1199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4465DE-1DB8-4955-88E9-BCD8B9CEE9BE}">
      <dsp:nvSpPr>
        <dsp:cNvPr id="0" name=""/>
        <dsp:cNvSpPr/>
      </dsp:nvSpPr>
      <dsp:spPr>
        <a:xfrm rot="5400000">
          <a:off x="4892743" y="1827562"/>
          <a:ext cx="1999765" cy="1739795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4400" kern="1200"/>
        </a:p>
      </dsp:txBody>
      <dsp:txXfrm rot="-5400000">
        <a:off x="5293846" y="2009207"/>
        <a:ext cx="1197559" cy="1376505"/>
      </dsp:txXfrm>
    </dsp:sp>
    <dsp:sp modelId="{FCBD27FF-817C-4C7A-B623-0E486BDAE3C4}">
      <dsp:nvSpPr>
        <dsp:cNvPr id="0" name=""/>
        <dsp:cNvSpPr/>
      </dsp:nvSpPr>
      <dsp:spPr>
        <a:xfrm rot="5400000">
          <a:off x="3961968" y="3525139"/>
          <a:ext cx="1999765" cy="173979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b="1" kern="1200" dirty="0"/>
            <a:t>Organize a series of training events</a:t>
          </a:r>
          <a:endParaRPr lang="fr-FR" sz="1600" kern="1200" dirty="0"/>
        </a:p>
      </dsp:txBody>
      <dsp:txXfrm rot="-5400000">
        <a:off x="4363071" y="3706784"/>
        <a:ext cx="1197559" cy="1376505"/>
      </dsp:txXfrm>
    </dsp:sp>
    <dsp:sp modelId="{44A0D0D3-80A9-4678-BF99-B179D6AE8DBD}">
      <dsp:nvSpPr>
        <dsp:cNvPr id="0" name=""/>
        <dsp:cNvSpPr/>
      </dsp:nvSpPr>
      <dsp:spPr>
        <a:xfrm>
          <a:off x="5879427" y="3794931"/>
          <a:ext cx="2231738" cy="1199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545F5C-5894-4459-807A-4C397FAC85AE}">
      <dsp:nvSpPr>
        <dsp:cNvPr id="0" name=""/>
        <dsp:cNvSpPr/>
      </dsp:nvSpPr>
      <dsp:spPr>
        <a:xfrm rot="5400000">
          <a:off x="2077873" y="3524962"/>
          <a:ext cx="1999765" cy="173979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4400" kern="1200"/>
        </a:p>
      </dsp:txBody>
      <dsp:txXfrm rot="-5400000">
        <a:off x="2478976" y="3706607"/>
        <a:ext cx="1197559" cy="13765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A019A-BAF0-4C86-8788-B34090E35C40}">
      <dsp:nvSpPr>
        <dsp:cNvPr id="0" name=""/>
        <dsp:cNvSpPr/>
      </dsp:nvSpPr>
      <dsp:spPr>
        <a:xfrm>
          <a:off x="45" y="4362"/>
          <a:ext cx="4355370" cy="47294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 err="1"/>
            <a:t>ExPanDS</a:t>
          </a:r>
          <a:r>
            <a:rPr lang="fr-FR" sz="2000" kern="1200" dirty="0"/>
            <a:t>/</a:t>
          </a:r>
          <a:r>
            <a:rPr lang="fr-FR" sz="2000" kern="1200" dirty="0" err="1"/>
            <a:t>PaNOSC</a:t>
          </a:r>
          <a:r>
            <a:rPr lang="fr-FR" sz="2000" kern="1200" dirty="0"/>
            <a:t> joint meetings</a:t>
          </a:r>
        </a:p>
      </dsp:txBody>
      <dsp:txXfrm>
        <a:off x="45" y="4362"/>
        <a:ext cx="4355370" cy="472942"/>
      </dsp:txXfrm>
    </dsp:sp>
    <dsp:sp modelId="{C22FB5CC-BE67-4D6D-B2F7-614F93454445}">
      <dsp:nvSpPr>
        <dsp:cNvPr id="0" name=""/>
        <dsp:cNvSpPr/>
      </dsp:nvSpPr>
      <dsp:spPr>
        <a:xfrm>
          <a:off x="45" y="477304"/>
          <a:ext cx="4355370" cy="43645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71450" lvl="1" indent="0" algn="just" defTabSz="7556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fr-FR" sz="1700" b="1" kern="1200" dirty="0"/>
            <a:t>Objectives: </a:t>
          </a:r>
          <a:r>
            <a:rPr lang="fr-FR" sz="1700" b="1" kern="1200" dirty="0" err="1"/>
            <a:t>PaNOSC</a:t>
          </a:r>
          <a:r>
            <a:rPr lang="fr-FR" sz="1700" b="1" kern="1200" dirty="0"/>
            <a:t> WP8 and </a:t>
          </a:r>
          <a:r>
            <a:rPr lang="fr-FR" sz="1700" b="1" kern="1200" dirty="0" err="1"/>
            <a:t>ExPaNDS</a:t>
          </a:r>
          <a:r>
            <a:rPr lang="fr-FR" sz="1700" b="1" kern="1200" dirty="0"/>
            <a:t> WP5 monitoring</a:t>
          </a:r>
        </a:p>
        <a:p>
          <a:pPr marL="171450" lvl="1" indent="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700" b="1" kern="1200" dirty="0">
              <a:effectLst/>
              <a:latin typeface="+mn-lt"/>
              <a:ea typeface="+mn-ea"/>
              <a:cs typeface="+mn-cs"/>
            </a:rPr>
            <a:t>Participants:</a:t>
          </a:r>
          <a:endParaRPr lang="fr-FR" sz="1700" b="1" kern="1200" dirty="0"/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Thomas H. Rod, ESS</a:t>
          </a:r>
          <a:endParaRPr lang="fr-FR" sz="1400" kern="1200" dirty="0"/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Florian Gliksohn, ELI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Thomas Kluyver, XFEL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Miguel Gonzalez, ILL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en-US" sz="1400" kern="1200">
              <a:effectLst/>
              <a:latin typeface="+mn-lt"/>
              <a:ea typeface="+mn-ea"/>
              <a:cs typeface="+mn-cs"/>
            </a:rPr>
            <a:t>Vincent Favre-Nicolin, ESRF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Nicoletta Carboni, CERIC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Teodor Ivănoaica, ELI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Peter K. Willendrup, ESS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Thomas H. Rod, ESS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 dirty="0"/>
            <a:t>Nazaré Guimard,</a:t>
          </a:r>
          <a:r>
            <a:rPr lang="fr-FR" sz="1400" kern="1200" baseline="0" dirty="0"/>
            <a:t> SOLEIL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 baseline="0" dirty="0"/>
            <a:t>Thibaud Cayla,  SOLEIL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 baseline="0" dirty="0"/>
            <a:t>Uwe Konrad, HZDR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 baseline="0" dirty="0"/>
            <a:t>Oliver Knodel, HZDR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 baseline="0" dirty="0">
              <a:latin typeface="Calibri"/>
              <a:ea typeface="+mn-ea"/>
              <a:cs typeface="+mn-cs"/>
            </a:rPr>
            <a:t>Giuseppe La Rocca (EGI)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sp:txBody>
      <dsp:txXfrm>
        <a:off x="45" y="477304"/>
        <a:ext cx="4355370" cy="4364550"/>
      </dsp:txXfrm>
    </dsp:sp>
    <dsp:sp modelId="{924423E7-CAB4-4094-A843-456ADBB305A6}">
      <dsp:nvSpPr>
        <dsp:cNvPr id="0" name=""/>
        <dsp:cNvSpPr/>
      </dsp:nvSpPr>
      <dsp:spPr>
        <a:xfrm>
          <a:off x="4965167" y="4362"/>
          <a:ext cx="4355370" cy="47294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kern="1200" dirty="0"/>
            <a:t>Training platform </a:t>
          </a:r>
          <a:r>
            <a:rPr lang="fr-FR" sz="2000" kern="1200" dirty="0" err="1"/>
            <a:t>Task</a:t>
          </a:r>
          <a:r>
            <a:rPr lang="fr-FR" sz="2000" kern="1200" dirty="0"/>
            <a:t> Force</a:t>
          </a:r>
        </a:p>
      </dsp:txBody>
      <dsp:txXfrm>
        <a:off x="4965167" y="4362"/>
        <a:ext cx="4355370" cy="472942"/>
      </dsp:txXfrm>
    </dsp:sp>
    <dsp:sp modelId="{FF1F144A-8CD2-48FD-BF42-8CABB8D548B2}">
      <dsp:nvSpPr>
        <dsp:cNvPr id="0" name=""/>
        <dsp:cNvSpPr/>
      </dsp:nvSpPr>
      <dsp:spPr>
        <a:xfrm>
          <a:off x="4965167" y="477304"/>
          <a:ext cx="4355370" cy="436455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ts val="1800"/>
            </a:spcAft>
            <a:buChar char="••"/>
          </a:pPr>
          <a:r>
            <a:rPr lang="fr-FR" sz="1700" b="1" kern="1200" dirty="0"/>
            <a:t>Objectives: </a:t>
          </a:r>
          <a:r>
            <a:rPr lang="fr-FR" sz="1700" b="1" kern="1200" dirty="0" err="1"/>
            <a:t>Technical</a:t>
          </a:r>
          <a:r>
            <a:rPr lang="fr-FR" sz="1700" b="1" kern="1200" dirty="0"/>
            <a:t> </a:t>
          </a:r>
          <a:r>
            <a:rPr lang="fr-FR" sz="1700" b="1" kern="1200" dirty="0" err="1"/>
            <a:t>requirements</a:t>
          </a:r>
          <a:r>
            <a:rPr lang="fr-FR" sz="1700" b="1" kern="1200" dirty="0"/>
            <a:t> for setting the training portal</a:t>
          </a: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ts val="18"/>
            </a:spcAft>
            <a:buChar char="••"/>
          </a:pPr>
          <a:r>
            <a:rPr lang="en-US" sz="1700" b="1" kern="1200" dirty="0">
              <a:effectLst/>
              <a:latin typeface="+mn-lt"/>
              <a:ea typeface="+mn-ea"/>
              <a:cs typeface="+mn-cs"/>
            </a:rPr>
            <a:t>Participants:</a:t>
          </a:r>
          <a:endParaRPr lang="fr-FR" sz="1700" b="1" kern="1200" dirty="0"/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en-US" sz="1400" kern="1200">
              <a:effectLst/>
              <a:latin typeface="+mn-lt"/>
              <a:ea typeface="+mn-ea"/>
              <a:cs typeface="+mn-cs"/>
            </a:rPr>
            <a:t>Alexandre Stefanov, ESS</a:t>
          </a:r>
          <a:endParaRPr lang="fr-FR" sz="1400" kern="1200" dirty="0"/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en-US" sz="1400" kern="1200">
              <a:effectLst/>
              <a:latin typeface="+mn-lt"/>
              <a:ea typeface="+mn-ea"/>
              <a:cs typeface="+mn-cs"/>
            </a:rPr>
            <a:t>Fredrik Bolmsten, ESS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en-US" sz="1400" kern="1200">
              <a:effectLst/>
              <a:latin typeface="+mn-lt"/>
              <a:ea typeface="+mn-ea"/>
              <a:cs typeface="+mn-cs"/>
            </a:rPr>
            <a:t>Kareem Galal, ESS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en-US" sz="1400" kern="1200">
              <a:effectLst/>
              <a:latin typeface="+mn-lt"/>
              <a:ea typeface="+mn-ea"/>
              <a:cs typeface="+mn-cs"/>
            </a:rPr>
            <a:t>Peter K. Willendrup, ESS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en-US" sz="1400" kern="1200">
              <a:effectLst/>
              <a:latin typeface="+mn-lt"/>
              <a:ea typeface="+mn-ea"/>
              <a:cs typeface="+mn-cs"/>
            </a:rPr>
            <a:t>Sebastian Micluța-Câmpeanu, ELI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fr-FR" sz="1400" kern="1200">
              <a:effectLst/>
              <a:latin typeface="+mn-lt"/>
              <a:ea typeface="+mn-ea"/>
              <a:cs typeface="+mn-cs"/>
            </a:rPr>
            <a:t>Teodor Ivănoaica, ELI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en-US" sz="1400" kern="1200" dirty="0">
              <a:effectLst/>
              <a:latin typeface="+mn-lt"/>
              <a:ea typeface="+mn-ea"/>
              <a:cs typeface="+mn-cs"/>
            </a:rPr>
            <a:t>Lottie Greenwood, ESS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en-US" sz="1400" kern="1200" dirty="0" err="1">
              <a:effectLst/>
              <a:latin typeface="+mn-lt"/>
              <a:ea typeface="+mn-ea"/>
              <a:cs typeface="+mn-cs"/>
            </a:rPr>
            <a:t>Jesper</a:t>
          </a:r>
          <a:r>
            <a:rPr lang="en-US" sz="1400" kern="1200" dirty="0">
              <a:effectLst/>
              <a:latin typeface="+mn-lt"/>
              <a:ea typeface="+mn-ea"/>
              <a:cs typeface="+mn-cs"/>
            </a:rPr>
            <a:t> R. </a:t>
          </a:r>
          <a:r>
            <a:rPr lang="en-US" sz="1400" kern="1200" dirty="0" err="1">
              <a:effectLst/>
              <a:latin typeface="+mn-lt"/>
              <a:ea typeface="+mn-ea"/>
              <a:cs typeface="+mn-cs"/>
            </a:rPr>
            <a:t>Selknaes</a:t>
          </a:r>
          <a:r>
            <a:rPr lang="en-US" sz="1400" kern="1200" dirty="0">
              <a:effectLst/>
              <a:latin typeface="+mn-lt"/>
              <a:ea typeface="+mn-ea"/>
              <a:cs typeface="+mn-cs"/>
            </a:rPr>
            <a:t>,  ESS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endParaRPr lang="fr-FR" sz="1400" kern="1200" dirty="0">
            <a:solidFill>
              <a:schemeClr val="tx2"/>
            </a:solidFill>
            <a:effectLst/>
            <a:latin typeface="+mn-lt"/>
            <a:ea typeface="+mn-ea"/>
            <a:cs typeface="+mn-cs"/>
          </a:endParaRPr>
        </a:p>
        <a:p>
          <a:pPr marL="228600" lvl="2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Char char="••"/>
          </a:pPr>
          <a:r>
            <a:rPr lang="en-US" sz="1400" kern="1200">
              <a:effectLst/>
              <a:latin typeface="+mn-lt"/>
              <a:ea typeface="+mn-ea"/>
              <a:cs typeface="+mn-cs"/>
            </a:rPr>
            <a:t>Oliver Knodel, HZDR</a:t>
          </a:r>
          <a:endParaRPr lang="fr-FR" sz="1400" kern="1200" dirty="0">
            <a:effectLst/>
            <a:latin typeface="+mn-lt"/>
            <a:ea typeface="+mn-ea"/>
            <a:cs typeface="+mn-cs"/>
          </a:endParaRPr>
        </a:p>
      </dsp:txBody>
      <dsp:txXfrm>
        <a:off x="4965167" y="477304"/>
        <a:ext cx="4355370" cy="436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ul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29129-2590-424C-9132-69E493964030}" type="datetimeFigureOut">
              <a:rPr lang="en-US" smtClean="0">
                <a:latin typeface="Muli"/>
              </a:rPr>
              <a:pPr/>
              <a:t>11/9/2020</a:t>
            </a:fld>
            <a:endParaRPr lang="en-US" dirty="0">
              <a:latin typeface="Mul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ul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0ED4C-A927-A842-B572-1AF4312EA386}" type="slidenum">
              <a:rPr lang="en-US" smtClean="0">
                <a:latin typeface="Muli"/>
              </a:rPr>
              <a:pPr/>
              <a:t>‹N°›</a:t>
            </a:fld>
            <a:endParaRPr lang="en-US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444815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uli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uli"/>
              </a:defRPr>
            </a:lvl1pPr>
          </a:lstStyle>
          <a:p>
            <a:fld id="{E6439749-5F7E-5648-9CD6-00744CE904A7}" type="datetimeFigureOut">
              <a:rPr lang="en-US" smtClean="0"/>
              <a:pPr/>
              <a:t>11/9/2020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uli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uli"/>
              </a:defRPr>
            </a:lvl1pPr>
          </a:lstStyle>
          <a:p>
            <a:fld id="{CBDA7EEF-0713-214A-8A97-49F34C15B593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l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Muli Regular"/>
              </a:rPr>
              <a:t>Objectives, deliverables, dependencies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Objectives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Gantt chart of the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Deliverables 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Impact and dependencies  between the project and with the others WPs</a:t>
            </a:r>
            <a:endParaRPr lang="fr-FR" sz="1600" dirty="0">
              <a:latin typeface="Muli Regular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Muli Regular"/>
              </a:rPr>
              <a:t>Common achievements of this year: </a:t>
            </a:r>
            <a:endParaRPr lang="fr-FR" sz="1800" dirty="0">
              <a:latin typeface="Muli 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Ongoing achievements on the e-learning platform (</a:t>
            </a:r>
            <a:r>
              <a:rPr lang="en-US" sz="1600" dirty="0" err="1">
                <a:latin typeface="Muli Regular"/>
              </a:rPr>
              <a:t>PaNOSC</a:t>
            </a:r>
            <a:r>
              <a:rPr lang="en-US" sz="1600" dirty="0">
                <a:latin typeface="Muli Regular"/>
              </a:rPr>
              <a:t>), </a:t>
            </a:r>
            <a:endParaRPr lang="fr-FR" sz="1600" dirty="0">
              <a:latin typeface="Muli 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Report on FAIR workshop (</a:t>
            </a:r>
            <a:r>
              <a:rPr lang="en-US" sz="1600" dirty="0" err="1">
                <a:latin typeface="Muli Regular"/>
              </a:rPr>
              <a:t>ExPaNDS</a:t>
            </a:r>
            <a:r>
              <a:rPr lang="en-US" sz="1600" dirty="0">
                <a:latin typeface="Muli Regular"/>
              </a:rPr>
              <a:t>)</a:t>
            </a:r>
            <a:endParaRPr lang="fr-FR" sz="1600" dirty="0">
              <a:latin typeface="Muli Regular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Amendment to align the activities between </a:t>
            </a:r>
            <a:r>
              <a:rPr lang="en-US" sz="1600" dirty="0" err="1">
                <a:latin typeface="Muli Regular"/>
              </a:rPr>
              <a:t>ExPaNDS</a:t>
            </a:r>
            <a:r>
              <a:rPr lang="en-US" sz="1600" dirty="0">
                <a:latin typeface="Muli Regular"/>
              </a:rPr>
              <a:t> and </a:t>
            </a:r>
            <a:r>
              <a:rPr lang="en-US" sz="1600" dirty="0" err="1">
                <a:latin typeface="Muli Regular"/>
              </a:rPr>
              <a:t>PaNOSC</a:t>
            </a:r>
            <a:r>
              <a:rPr lang="en-US" sz="1600" dirty="0">
                <a:latin typeface="Muli Regular"/>
              </a:rPr>
              <a:t> </a:t>
            </a:r>
            <a:endParaRPr lang="fr-FR" sz="1600" dirty="0">
              <a:latin typeface="Muli Regular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Muli Regular"/>
              </a:rPr>
              <a:t>Past and foreseen engagement with users: </a:t>
            </a:r>
            <a:endParaRPr lang="fr-FR" sz="1800" dirty="0">
              <a:latin typeface="Muli 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presentation of the future training portal that will aggregate a calendar showing the upcoming training events, an aggregator of existing and future training materials (external links) and an e-learning platform with computing capacities; </a:t>
            </a:r>
            <a:endParaRPr lang="fr-FR" sz="1600" dirty="0">
              <a:latin typeface="Muli Regular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Highlight of a workshop and dedicated to trainers for the adoption of the training platform</a:t>
            </a:r>
            <a:endParaRPr lang="fr-FR" sz="1600" dirty="0">
              <a:latin typeface="Muli Regular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Muli Regular"/>
              </a:rPr>
              <a:t>Roadmap of the upcoming 12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Sustainability: future contacts with the stakeholders, participation to training and skills TF</a:t>
            </a:r>
            <a:endParaRPr lang="fr-FR" sz="1600" dirty="0">
              <a:latin typeface="Muli 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Technical developments: DevOps, what has to be done before </a:t>
            </a:r>
            <a:r>
              <a:rPr lang="en-US" sz="1600" dirty="0" err="1">
                <a:latin typeface="Muli Regular"/>
              </a:rPr>
              <a:t>Jupyter</a:t>
            </a:r>
            <a:r>
              <a:rPr lang="en-US" sz="1600" dirty="0">
                <a:latin typeface="Muli Regular"/>
              </a:rPr>
              <a:t> integration, platform for smart indexing</a:t>
            </a:r>
            <a:endParaRPr lang="fr-FR" sz="1600" dirty="0">
              <a:latin typeface="Muli Regula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uli Regular"/>
              </a:rPr>
              <a:t>Identification of training needs and training material to be collected and created by </a:t>
            </a:r>
            <a:r>
              <a:rPr lang="en-US" sz="1600" dirty="0" err="1">
                <a:latin typeface="Muli Regular"/>
              </a:rPr>
              <a:t>PaNOSC</a:t>
            </a:r>
            <a:r>
              <a:rPr lang="en-US" sz="1600" dirty="0">
                <a:latin typeface="Muli Regular"/>
              </a:rPr>
              <a:t> and </a:t>
            </a:r>
            <a:r>
              <a:rPr lang="en-US" sz="1600" dirty="0" err="1">
                <a:latin typeface="Muli Regular"/>
              </a:rPr>
              <a:t>ExPaNDS</a:t>
            </a:r>
            <a:r>
              <a:rPr lang="en-US" sz="1600" dirty="0">
                <a:latin typeface="Muli Regular"/>
              </a:rPr>
              <a:t>: survey</a:t>
            </a:r>
            <a:endParaRPr lang="fr-FR" sz="1600" dirty="0">
              <a:latin typeface="Muli Regular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36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C813-780B-4360-9190-1985FA6F85F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199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C813-780B-4360-9190-1985FA6F85F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063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1C813-780B-4360-9190-1985FA6F85F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85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-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487487" y="3192651"/>
            <a:ext cx="6971704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487488" y="4581128"/>
            <a:ext cx="697170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>
                <a:solidFill>
                  <a:srgbClr val="4A4E4F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32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80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CFEA0DD-0892-4675-AB64-13D21C4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201B50"/>
                </a:solidFill>
                <a:effectLst/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38FC795-68E2-42BE-866C-B23DFDC6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62F53D9A-9DE8-454B-A23C-53E69DC7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572" y="6356350"/>
            <a:ext cx="611480" cy="365125"/>
          </a:xfrm>
        </p:spPr>
        <p:txBody>
          <a:bodyPr/>
          <a:lstStyle>
            <a:lvl1pPr>
              <a:defRPr/>
            </a:lvl1pPr>
          </a:lstStyle>
          <a:p>
            <a:fld id="{AD676D79-DB49-4305-8E2E-7D0B9A1D96D6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11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-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4478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 Black"/>
                <a:cs typeface="Muli Black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4478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858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-logos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xmlns="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Calibri"/>
                <a:cs typeface="Calibri"/>
              </a:defRPr>
            </a:lvl1pPr>
          </a:lstStyle>
          <a:p>
            <a:fld id="{95B7B0B5-0B63-3644-99A4-AB904A50937F}" type="datetime1">
              <a:rPr lang="en-US" smtClean="0"/>
              <a:pPr/>
              <a:t>11/9/2020</a:t>
            </a:fld>
            <a:endParaRPr lang="it-IT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ECFEA0DD-0892-4675-AB64-13D21C4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201B50"/>
                </a:solidFill>
                <a:effectLst/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B38FC795-68E2-42BE-866C-B23DFDC6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xmlns="" id="{62F53D9A-9DE8-454B-A23C-53E69DC7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572" y="6356350"/>
            <a:ext cx="611480" cy="365125"/>
          </a:xfrm>
        </p:spPr>
        <p:txBody>
          <a:bodyPr/>
          <a:lstStyle>
            <a:lvl1pPr>
              <a:defRPr/>
            </a:lvl1pPr>
          </a:lstStyle>
          <a:p>
            <a:fld id="{AD676D79-DB49-4305-8E2E-7D0B9A1D96D6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9690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3CC6F-0DD9-4CC9-BCEE-41FF2A3B0BFB}" type="datetimeFigureOut">
              <a:rPr lang="fr-FR" smtClean="0"/>
              <a:t>09/11/2020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3108D-E642-4EC2-938A-8751C63A89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510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Muli Black"/>
                <a:cs typeface="Muli Black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Muli"/>
                <a:cs typeface="Mul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pPr>
              <a:defRPr/>
            </a:pPr>
            <a:fld id="{CAC6784C-9DAB-514C-B4CE-D33C947A8EB6}" type="slidenum">
              <a:rPr lang="en-US"/>
              <a:t>‹N°›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auto"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Muli Regular"/>
                <a:cs typeface="Muli Regular"/>
              </a:defRPr>
            </a:lvl1pPr>
            <a:lvl2pPr marL="742950" indent="-285750">
              <a:buFont typeface="Courier New"/>
              <a:buChar char="o"/>
              <a:defRPr sz="2400">
                <a:latin typeface="Muli Regular"/>
                <a:cs typeface="Muli Regular"/>
              </a:defRPr>
            </a:lvl2pPr>
            <a:lvl3pPr marL="1143000" indent="-228600">
              <a:buFont typeface="Wingdings"/>
              <a:buChar char="§"/>
              <a:defRPr sz="2400">
                <a:latin typeface="Muli Regular"/>
                <a:cs typeface="Muli Regular"/>
              </a:defRPr>
            </a:lvl3pPr>
            <a:lvl4pPr>
              <a:defRPr sz="2400">
                <a:latin typeface="Muli Regular"/>
                <a:cs typeface="Muli Regular"/>
              </a:defRPr>
            </a:lvl4pPr>
            <a:lvl5pPr marL="2057400" indent="-228600">
              <a:buFont typeface="Wingdings"/>
              <a:buChar char="²"/>
              <a:defRPr sz="2400">
                <a:latin typeface="Muli Regular"/>
                <a:cs typeface="Muli Regular"/>
              </a:defRPr>
            </a:lvl5pPr>
          </a:lstStyle>
          <a:p>
            <a:pPr lvl="0">
              <a:defRPr/>
            </a:pPr>
            <a:r>
              <a:rPr lang="it-IT"/>
              <a:t>Click to edit Master text styles</a:t>
            </a:r>
          </a:p>
          <a:p>
            <a:pPr lvl="1">
              <a:defRPr/>
            </a:pPr>
            <a:r>
              <a:rPr lang="it-IT"/>
              <a:t>Second level</a:t>
            </a:r>
          </a:p>
          <a:p>
            <a:pPr lvl="2">
              <a:defRPr/>
            </a:pPr>
            <a:r>
              <a:rPr lang="it-IT"/>
              <a:t>Third level</a:t>
            </a:r>
          </a:p>
          <a:p>
            <a:pPr lvl="3">
              <a:defRPr/>
            </a:pPr>
            <a:r>
              <a:rPr lang="it-IT"/>
              <a:t>Fourth level</a:t>
            </a:r>
          </a:p>
          <a:p>
            <a:pPr lvl="4">
              <a:defRPr/>
            </a:pPr>
            <a:r>
              <a:rPr lang="it-IT"/>
              <a:t>Fifth level</a:t>
            </a:r>
            <a:endParaRPr lang="en-US"/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7193767" y="4596273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/>
              </a:defRPr>
            </a:lvl1pPr>
          </a:lstStyle>
          <a:p>
            <a:pPr>
              <a:defRPr/>
            </a:pPr>
            <a:r>
              <a:rPr lang="de-DE"/>
              <a:t>PSI soundso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342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-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4478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 Black"/>
                <a:cs typeface="Muli Black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4478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883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4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823852</a:t>
            </a:r>
            <a:endParaRPr sz="750" dirty="0">
              <a:latin typeface="Muli" pitchFamily="2" charset="77"/>
              <a:cs typeface="Muli"/>
            </a:endParaRPr>
          </a:p>
        </p:txBody>
      </p:sp>
      <p:pic>
        <p:nvPicPr>
          <p:cNvPr id="2" name="Picture 1" descr="PaNOSC_AnnualMeeting-BannerSLID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"/>
            <a:ext cx="12216680" cy="3005304"/>
          </a:xfrm>
          <a:prstGeom prst="rect">
            <a:avLst/>
          </a:prstGeom>
        </p:spPr>
      </p:pic>
      <p:pic>
        <p:nvPicPr>
          <p:cNvPr id="21" name="Picture 2"/>
          <p:cNvPicPr/>
          <p:nvPr userDrawn="1"/>
        </p:nvPicPr>
        <p:blipFill>
          <a:blip r:embed="rId4"/>
          <a:srcRect l="1313" t="5796" r="68972" b="7821"/>
          <a:stretch/>
        </p:blipFill>
        <p:spPr>
          <a:xfrm>
            <a:off x="170280" y="6333120"/>
            <a:ext cx="667800" cy="445680"/>
          </a:xfrm>
          <a:prstGeom prst="rect">
            <a:avLst/>
          </a:prstGeom>
          <a:ln>
            <a:noFill/>
          </a:ln>
        </p:spPr>
      </p:pic>
      <p:pic>
        <p:nvPicPr>
          <p:cNvPr id="22" name="Picture 2"/>
          <p:cNvPicPr/>
          <p:nvPr userDrawn="1"/>
        </p:nvPicPr>
        <p:blipFill>
          <a:blip r:embed="rId5"/>
          <a:stretch/>
        </p:blipFill>
        <p:spPr>
          <a:xfrm>
            <a:off x="875520" y="6324120"/>
            <a:ext cx="6874560" cy="458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31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data 3">
            <a:extLst>
              <a:ext uri="{FF2B5EF4-FFF2-40B4-BE49-F238E27FC236}">
                <a16:creationId xmlns:a16="http://schemas.microsoft.com/office/drawing/2014/main" xmlns="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0" y="64008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rPr lang="en-US"/>
              <a:pPr/>
              <a:t>11/9/2020</a:t>
            </a:fld>
            <a:endParaRPr lang="it-IT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pic>
        <p:nvPicPr>
          <p:cNvPr id="4" name="Picture 3" descr="PaNOSC-ExPaNDSlogo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5878024"/>
            <a:ext cx="2602718" cy="935352"/>
          </a:xfrm>
          <a:prstGeom prst="rect">
            <a:avLst/>
          </a:prstGeom>
        </p:spPr>
      </p:pic>
      <p:pic>
        <p:nvPicPr>
          <p:cNvPr id="18" name="Picture 2"/>
          <p:cNvPicPr/>
          <p:nvPr userDrawn="1"/>
        </p:nvPicPr>
        <p:blipFill>
          <a:blip r:embed="rId6"/>
          <a:srcRect l="1313" t="5796" r="68972" b="7821"/>
          <a:stretch/>
        </p:blipFill>
        <p:spPr>
          <a:xfrm>
            <a:off x="170280" y="6333120"/>
            <a:ext cx="667800" cy="445680"/>
          </a:xfrm>
          <a:prstGeom prst="rect">
            <a:avLst/>
          </a:prstGeom>
          <a:ln>
            <a:noFill/>
          </a:ln>
        </p:spPr>
      </p:pic>
      <p:pic>
        <p:nvPicPr>
          <p:cNvPr id="22" name="Picture 2"/>
          <p:cNvPicPr/>
          <p:nvPr userDrawn="1"/>
        </p:nvPicPr>
        <p:blipFill>
          <a:blip r:embed="rId7"/>
          <a:stretch/>
        </p:blipFill>
        <p:spPr>
          <a:xfrm>
            <a:off x="875520" y="6324120"/>
            <a:ext cx="6874560" cy="458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2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5" r:id="rId2"/>
    <p:sldLayoutId id="2147483690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43434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434342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pic>
        <p:nvPicPr>
          <p:cNvPr id="9" name="Picture 8" descr="PaNOSC-ExPaNDSlogos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5878024"/>
            <a:ext cx="2602718" cy="93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6" r:id="rId3"/>
    <p:sldLayoutId id="2147483687" r:id="rId4"/>
    <p:sldLayoutId id="2147483689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43434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34342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n-learning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xpands.eu/2020/09/09/expands-fair-workshops-1st-2nd-october-2020/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785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1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47.png"/><Relationship Id="rId5" Type="http://schemas.openxmlformats.org/officeDocument/2006/relationships/image" Target="../media/image6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2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5479" y="3264659"/>
            <a:ext cx="6971704" cy="1077218"/>
          </a:xfrm>
        </p:spPr>
        <p:txBody>
          <a:bodyPr/>
          <a:lstStyle/>
          <a:p>
            <a:r>
              <a:rPr lang="en-US" dirty="0"/>
              <a:t>Training activities</a:t>
            </a:r>
            <a:br>
              <a:rPr lang="en-US" dirty="0"/>
            </a:br>
            <a:r>
              <a:rPr lang="en-US" dirty="0" err="1"/>
              <a:t>PaNOSC</a:t>
            </a:r>
            <a:r>
              <a:rPr lang="en-US" dirty="0"/>
              <a:t> WP8 – </a:t>
            </a:r>
            <a:r>
              <a:rPr lang="en-US" dirty="0" err="1"/>
              <a:t>ExPaNDS</a:t>
            </a:r>
            <a:r>
              <a:rPr lang="en-US" dirty="0"/>
              <a:t> WP5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1415480" y="4653136"/>
            <a:ext cx="9937104" cy="815608"/>
          </a:xfrm>
        </p:spPr>
        <p:txBody>
          <a:bodyPr/>
          <a:lstStyle/>
          <a:p>
            <a:pPr>
              <a:spcBef>
                <a:spcPts val="690"/>
              </a:spcBef>
            </a:pPr>
            <a:r>
              <a:rPr lang="en-US" spc="50" dirty="0">
                <a:solidFill>
                  <a:srgbClr val="4C4D4F"/>
                </a:solidFill>
                <a:latin typeface="Calibri"/>
                <a:cs typeface="Calibri"/>
              </a:rPr>
              <a:t>11</a:t>
            </a:r>
            <a:r>
              <a:rPr lang="en-US" spc="75" baseline="30000" dirty="0">
                <a:solidFill>
                  <a:srgbClr val="4C4D4F"/>
                </a:solidFill>
                <a:latin typeface="Calibri"/>
                <a:cs typeface="Calibri"/>
              </a:rPr>
              <a:t>th</a:t>
            </a:r>
            <a:r>
              <a:rPr lang="en-US" spc="75" dirty="0">
                <a:solidFill>
                  <a:srgbClr val="4C4D4F"/>
                </a:solidFill>
                <a:latin typeface="Calibri"/>
                <a:cs typeface="Calibri"/>
              </a:rPr>
              <a:t> </a:t>
            </a:r>
            <a:r>
              <a:rPr lang="en-US" spc="10" dirty="0">
                <a:solidFill>
                  <a:srgbClr val="4C4D4F"/>
                </a:solidFill>
                <a:latin typeface="Calibri"/>
                <a:cs typeface="Calibri"/>
              </a:rPr>
              <a:t>November 2020</a:t>
            </a:r>
            <a:endParaRPr lang="en-US" dirty="0">
              <a:latin typeface="Calibri"/>
              <a:cs typeface="Calibri"/>
            </a:endParaRPr>
          </a:p>
          <a:p>
            <a:pPr>
              <a:spcBef>
                <a:spcPts val="590"/>
              </a:spcBef>
            </a:pPr>
            <a:r>
              <a:rPr lang="en-US" spc="-5" dirty="0">
                <a:solidFill>
                  <a:srgbClr val="4C4D4F"/>
                </a:solidFill>
                <a:latin typeface="Calibri"/>
                <a:cs typeface="Calibri"/>
              </a:rPr>
              <a:t>Authors: Thomas Holm Rod, </a:t>
            </a:r>
            <a:r>
              <a:rPr lang="en-US" spc="-5" dirty="0" err="1">
                <a:solidFill>
                  <a:srgbClr val="4C4D4F"/>
                </a:solidFill>
                <a:latin typeface="Calibri"/>
                <a:cs typeface="Calibri"/>
              </a:rPr>
              <a:t>Thibaud</a:t>
            </a:r>
            <a:r>
              <a:rPr lang="en-US" spc="-5" dirty="0">
                <a:solidFill>
                  <a:srgbClr val="4C4D4F"/>
                </a:solidFill>
                <a:latin typeface="Calibri"/>
                <a:cs typeface="Calibri"/>
              </a:rPr>
              <a:t> Cayla, </a:t>
            </a:r>
            <a:r>
              <a:rPr lang="en-US" spc="-5" dirty="0" err="1">
                <a:solidFill>
                  <a:srgbClr val="4C4D4F"/>
                </a:solidFill>
                <a:latin typeface="Calibri"/>
                <a:cs typeface="Calibri"/>
              </a:rPr>
              <a:t>Nazaré</a:t>
            </a:r>
            <a:r>
              <a:rPr lang="en-US" spc="-5" dirty="0">
                <a:solidFill>
                  <a:srgbClr val="4C4D4F"/>
                </a:solidFill>
                <a:latin typeface="Calibri"/>
                <a:cs typeface="Calibri"/>
              </a:rPr>
              <a:t> </a:t>
            </a:r>
            <a:r>
              <a:rPr lang="en-US" spc="-5" dirty="0" err="1">
                <a:solidFill>
                  <a:srgbClr val="4C4D4F"/>
                </a:solidFill>
                <a:latin typeface="Calibri"/>
                <a:cs typeface="Calibri"/>
              </a:rPr>
              <a:t>Guimard</a:t>
            </a:r>
            <a:r>
              <a:rPr lang="en-US" spc="-5" dirty="0">
                <a:solidFill>
                  <a:srgbClr val="4C4D4F"/>
                </a:solidFill>
                <a:latin typeface="Calibri"/>
                <a:cs typeface="Calibri"/>
              </a:rPr>
              <a:t>, Florian Gliksohn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87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BAFD68C-86D6-A74D-A801-7E1EAEC40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0148" y="3717032"/>
            <a:ext cx="6971704" cy="538609"/>
          </a:xfrm>
        </p:spPr>
        <p:txBody>
          <a:bodyPr>
            <a:normAutofit fontScale="90000"/>
          </a:bodyPr>
          <a:lstStyle/>
          <a:p>
            <a:r>
              <a:rPr lang="fr-FR" dirty="0"/>
              <a:t>Common </a:t>
            </a:r>
            <a:r>
              <a:rPr lang="fr-FR" dirty="0" err="1"/>
              <a:t>achievements</a:t>
            </a:r>
            <a:r>
              <a:rPr lang="fr-FR" dirty="0"/>
              <a:t> of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year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D5551DF-AC1F-4305-AC9C-C2E0B9C5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15" y="0"/>
            <a:ext cx="12199374" cy="23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8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385A7AD-DB74-994E-8E56-502D9A7474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010" y="1215797"/>
            <a:ext cx="3459734" cy="4598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76ED39-645D-4911-AEA6-29436484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900" dirty="0">
                <a:solidFill>
                  <a:srgbClr val="4C4D4F"/>
                </a:solidFill>
              </a:rPr>
              <a:t>E-learning platform modules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3084A88-1DB6-1B4A-BE0E-FAC5A4ED470D}"/>
              </a:ext>
            </a:extLst>
          </p:cNvPr>
          <p:cNvSpPr txBox="1"/>
          <p:nvPr/>
        </p:nvSpPr>
        <p:spPr>
          <a:xfrm>
            <a:off x="484086" y="3429000"/>
            <a:ext cx="3197990" cy="2692003"/>
          </a:xfrm>
          <a:prstGeom prst="roundRect">
            <a:avLst>
              <a:gd name="adj" fmla="val 5942"/>
            </a:avLst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sv-SE" b="1" dirty="0" err="1">
                <a:solidFill>
                  <a:schemeClr val="tx1"/>
                </a:solidFill>
              </a:rPr>
              <a:t>Types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of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learning</a:t>
            </a:r>
            <a:r>
              <a:rPr lang="sv-SE" b="1" dirty="0">
                <a:solidFill>
                  <a:schemeClr val="tx1"/>
                </a:solidFill>
              </a:rPr>
              <a:t> materials</a:t>
            </a:r>
          </a:p>
          <a:p>
            <a:endParaRPr lang="sv-SE" sz="2000" u="sng" dirty="0">
              <a:solidFill>
                <a:schemeClr val="tx1"/>
              </a:solidFill>
            </a:endParaRPr>
          </a:p>
          <a:p>
            <a:pPr marL="342900" indent="-342900">
              <a:buClr>
                <a:srgbClr val="E01783"/>
              </a:buClr>
              <a:buFont typeface="Wingdings" panose="05000000000000000000" pitchFamily="2" charset="2"/>
              <a:buChar char="ü"/>
            </a:pPr>
            <a:r>
              <a:rPr lang="sv-SE" dirty="0">
                <a:solidFill>
                  <a:schemeClr val="tx1"/>
                </a:solidFill>
              </a:rPr>
              <a:t>Text </a:t>
            </a:r>
            <a:r>
              <a:rPr lang="sv-SE" dirty="0" err="1">
                <a:solidFill>
                  <a:schemeClr val="tx1"/>
                </a:solidFill>
              </a:rPr>
              <a:t>book</a:t>
            </a:r>
            <a:r>
              <a:rPr lang="sv-SE" dirty="0">
                <a:solidFill>
                  <a:schemeClr val="tx1"/>
                </a:solidFill>
              </a:rPr>
              <a:t> material</a:t>
            </a:r>
          </a:p>
          <a:p>
            <a:pPr marL="342900" indent="-342900">
              <a:buClr>
                <a:srgbClr val="E01684"/>
              </a:buClr>
              <a:buFont typeface="Wingdings" panose="05000000000000000000" pitchFamily="2" charset="2"/>
              <a:buChar char="ü"/>
            </a:pPr>
            <a:r>
              <a:rPr lang="sv-SE" dirty="0">
                <a:solidFill>
                  <a:schemeClr val="tx1"/>
                </a:solidFill>
              </a:rPr>
              <a:t>Quizzes</a:t>
            </a:r>
          </a:p>
          <a:p>
            <a:pPr marL="342900" indent="-342900">
              <a:buClr>
                <a:srgbClr val="E01684"/>
              </a:buClr>
              <a:buFont typeface="Wingdings" panose="05000000000000000000" pitchFamily="2" charset="2"/>
              <a:buChar char="ü"/>
            </a:pPr>
            <a:r>
              <a:rPr lang="sv-SE" dirty="0" err="1">
                <a:solidFill>
                  <a:schemeClr val="tx1"/>
                </a:solidFill>
              </a:rPr>
              <a:t>Slides</a:t>
            </a:r>
            <a:endParaRPr lang="sv-SE" dirty="0">
              <a:solidFill>
                <a:schemeClr val="tx1"/>
              </a:solidFill>
            </a:endParaRPr>
          </a:p>
          <a:p>
            <a:pPr marL="342900" indent="-342900">
              <a:buClr>
                <a:srgbClr val="E01684"/>
              </a:buClr>
              <a:buFont typeface="Wingdings" panose="05000000000000000000" pitchFamily="2" charset="2"/>
              <a:buChar char="ü"/>
            </a:pPr>
            <a:r>
              <a:rPr lang="sv-SE" dirty="0">
                <a:solidFill>
                  <a:schemeClr val="tx1"/>
                </a:solidFill>
              </a:rPr>
              <a:t>Videos</a:t>
            </a:r>
          </a:p>
          <a:p>
            <a:pPr marL="342900" indent="-342900">
              <a:buClr>
                <a:srgbClr val="E01684"/>
              </a:buClr>
              <a:buFont typeface="Wingdings" panose="05000000000000000000" pitchFamily="2" charset="2"/>
              <a:buChar char="ü"/>
            </a:pPr>
            <a:r>
              <a:rPr lang="sv-SE" dirty="0" err="1">
                <a:solidFill>
                  <a:schemeClr val="tx1"/>
                </a:solidFill>
              </a:rPr>
              <a:t>Annotated</a:t>
            </a:r>
            <a:r>
              <a:rPr lang="sv-SE" dirty="0">
                <a:solidFill>
                  <a:schemeClr val="tx1"/>
                </a:solidFill>
              </a:rPr>
              <a:t> videos</a:t>
            </a:r>
          </a:p>
          <a:p>
            <a:pPr marL="342900" indent="-342900">
              <a:buClr>
                <a:srgbClr val="E01684"/>
              </a:buClr>
              <a:buFont typeface="Wingdings" panose="05000000000000000000" pitchFamily="2" charset="2"/>
              <a:buChar char="ü"/>
            </a:pPr>
            <a:r>
              <a:rPr lang="sv-SE" dirty="0" err="1">
                <a:solidFill>
                  <a:schemeClr val="tx1"/>
                </a:solidFill>
              </a:rPr>
              <a:t>Virtual</a:t>
            </a:r>
            <a:r>
              <a:rPr lang="sv-SE" dirty="0">
                <a:solidFill>
                  <a:schemeClr val="tx1"/>
                </a:solidFill>
              </a:rPr>
              <a:t> experiments</a:t>
            </a:r>
          </a:p>
          <a:p>
            <a:pPr marL="342900" indent="-342900">
              <a:buClr>
                <a:srgbClr val="E01684"/>
              </a:buClr>
              <a:buFont typeface="Wingdings" panose="05000000000000000000" pitchFamily="2" charset="2"/>
              <a:buChar char="ü"/>
            </a:pPr>
            <a:r>
              <a:rPr lang="sv-SE" dirty="0">
                <a:solidFill>
                  <a:schemeClr val="tx1"/>
                </a:solidFill>
              </a:rPr>
              <a:t>Jupyter (scripting)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F452A10-72F4-D345-B1C1-02AEC84E28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/>
          <a:stretch/>
        </p:blipFill>
        <p:spPr>
          <a:xfrm>
            <a:off x="4375271" y="1221504"/>
            <a:ext cx="3342435" cy="19473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D73DE0C-B4FD-3B47-920C-0B470FB3E9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1" y="1215797"/>
            <a:ext cx="3337188" cy="1988867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xmlns="" id="{9F47754F-5EA7-47B1-B8E8-0BC5468CC97C}"/>
              </a:ext>
            </a:extLst>
          </p:cNvPr>
          <p:cNvSpPr txBox="1"/>
          <p:nvPr/>
        </p:nvSpPr>
        <p:spPr>
          <a:xfrm>
            <a:off x="4259844" y="3434568"/>
            <a:ext cx="11640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1400" u="sng" dirty="0"/>
              <a:t>Components:</a:t>
            </a:r>
          </a:p>
          <a:p>
            <a:endParaRPr lang="da-DK" sz="1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a-DK" sz="1400" u="sng" dirty="0"/>
          </a:p>
        </p:txBody>
      </p:sp>
      <p:pic>
        <p:nvPicPr>
          <p:cNvPr id="8" name="Unknown.jpeg" descr="Unknown.jpeg">
            <a:extLst>
              <a:ext uri="{FF2B5EF4-FFF2-40B4-BE49-F238E27FC236}">
                <a16:creationId xmlns:a16="http://schemas.microsoft.com/office/drawing/2014/main" xmlns="" id="{10743496-FD79-463E-9D4A-E4E45C8453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7726" y="3994825"/>
            <a:ext cx="1405142" cy="356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MediaWiki_logo_1.png" descr="MediaWiki_logo_1.png">
            <a:extLst>
              <a:ext uri="{FF2B5EF4-FFF2-40B4-BE49-F238E27FC236}">
                <a16:creationId xmlns:a16="http://schemas.microsoft.com/office/drawing/2014/main" xmlns="" id="{33D3BA7B-B66C-4742-93EF-C73A0EB0D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661" y="3860797"/>
            <a:ext cx="745643" cy="745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2" descr="https://external-content.duckduckgo.com/iu/?u=https%3A%2F%2Ftse1.mm.bing.net%2Fth%3Fid%3DOIP.i4a5xmwR_iQSb1RaAN8Q6gHaG6%26pid%3DApi&amp;f=1">
            <a:extLst>
              <a:ext uri="{FF2B5EF4-FFF2-40B4-BE49-F238E27FC236}">
                <a16:creationId xmlns:a16="http://schemas.microsoft.com/office/drawing/2014/main" xmlns="" id="{0E493176-DCC3-405C-B763-834C8ECA1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475" y="5201271"/>
            <a:ext cx="1033826" cy="96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cStas logo">
            <a:extLst>
              <a:ext uri="{FF2B5EF4-FFF2-40B4-BE49-F238E27FC236}">
                <a16:creationId xmlns:a16="http://schemas.microsoft.com/office/drawing/2014/main" xmlns="" id="{981A7DED-5459-476B-85BB-F61E16F9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133" y="3547411"/>
            <a:ext cx="969342" cy="5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McXtrace logo">
            <a:extLst>
              <a:ext uri="{FF2B5EF4-FFF2-40B4-BE49-F238E27FC236}">
                <a16:creationId xmlns:a16="http://schemas.microsoft.com/office/drawing/2014/main" xmlns="" id="{98C4031B-468E-4D68-8471-89CED2F39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396" y="4323584"/>
            <a:ext cx="971796" cy="56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xmlns="" id="{997A5998-C376-4A13-94C6-7EE3CE60AE20}"/>
              </a:ext>
            </a:extLst>
          </p:cNvPr>
          <p:cNvSpPr txBox="1"/>
          <p:nvPr/>
        </p:nvSpPr>
        <p:spPr>
          <a:xfrm>
            <a:off x="4379629" y="4753868"/>
            <a:ext cx="146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u="sng" dirty="0" err="1"/>
              <a:t>Work</a:t>
            </a:r>
            <a:r>
              <a:rPr lang="sv-SE" sz="1400" u="sng" dirty="0"/>
              <a:t> in progress: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xmlns="" id="{9F2F34D6-5E93-45B3-9D8D-E7F41531CA44}"/>
              </a:ext>
            </a:extLst>
          </p:cNvPr>
          <p:cNvSpPr txBox="1"/>
          <p:nvPr/>
        </p:nvSpPr>
        <p:spPr>
          <a:xfrm>
            <a:off x="5346485" y="5487965"/>
            <a:ext cx="17700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dirty="0"/>
              <a:t>+ </a:t>
            </a:r>
            <a:r>
              <a:rPr lang="sv-SE" sz="1100" dirty="0" err="1"/>
              <a:t>other</a:t>
            </a:r>
            <a:r>
              <a:rPr lang="sv-SE" sz="1100" dirty="0"/>
              <a:t> simulation software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xmlns="" id="{036C0B24-5C43-4C16-9DBE-C345A5E06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6320" y="185090"/>
            <a:ext cx="2220528" cy="92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uli Regular"/>
              </a:rPr>
              <a:t>E-learning platform outcomes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7448" y="1672182"/>
            <a:ext cx="4968552" cy="4493121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Muli Regular"/>
              </a:rPr>
              <a:t>e-</a:t>
            </a:r>
            <a:r>
              <a:rPr lang="en-US" dirty="0" err="1">
                <a:latin typeface="Muli Regular"/>
              </a:rPr>
              <a:t>neutrons.org</a:t>
            </a:r>
            <a:r>
              <a:rPr lang="en-US" dirty="0">
                <a:latin typeface="Muli Regular"/>
              </a:rPr>
              <a:t> migrated to ESS under the name of pan-</a:t>
            </a:r>
            <a:r>
              <a:rPr lang="en-US" dirty="0" err="1">
                <a:latin typeface="Muli Regular"/>
              </a:rPr>
              <a:t>learning.org</a:t>
            </a:r>
            <a:endParaRPr lang="en-US" dirty="0">
              <a:latin typeface="Muli Regular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dirty="0" err="1">
                <a:latin typeface="Muli Regular"/>
              </a:rPr>
              <a:t>devops</a:t>
            </a:r>
            <a:r>
              <a:rPr lang="en-US" dirty="0">
                <a:latin typeface="Muli Regular"/>
              </a:rPr>
              <a:t> and security improved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 err="1">
                <a:latin typeface="Muli Regular"/>
              </a:rPr>
              <a:t>Jupyter</a:t>
            </a:r>
            <a:r>
              <a:rPr lang="en-US" dirty="0">
                <a:latin typeface="Muli Regular"/>
              </a:rPr>
              <a:t> integrated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Muli Regular"/>
              </a:rPr>
              <a:t>Umbrella AAI integrated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Muli Regular"/>
              </a:rPr>
              <a:t>E-learning train the trainer workshop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Muli Regular"/>
              </a:rPr>
              <a:t>Underpinning technologies upgraded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>
                <a:latin typeface="Muli Regular"/>
              </a:rPr>
              <a:t>New content added</a:t>
            </a:r>
          </a:p>
          <a:p>
            <a:pPr>
              <a:spcAft>
                <a:spcPts val="600"/>
              </a:spcAft>
            </a:pPr>
            <a:endParaRPr lang="en-US" dirty="0">
              <a:latin typeface="Muli Regular"/>
            </a:endParaRPr>
          </a:p>
          <a:p>
            <a:pPr>
              <a:spcAft>
                <a:spcPts val="600"/>
              </a:spcAft>
            </a:pPr>
            <a:endParaRPr lang="en-US" dirty="0">
              <a:latin typeface="Muli Regular"/>
            </a:endParaRPr>
          </a:p>
          <a:p>
            <a:pPr>
              <a:spcAft>
                <a:spcPts val="600"/>
              </a:spcAft>
            </a:pPr>
            <a:endParaRPr lang="en-US" dirty="0">
              <a:latin typeface="Muli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E1FCA7B-0426-9C40-B520-D1CB37BEAB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48"/>
          <a:stretch/>
        </p:blipFill>
        <p:spPr>
          <a:xfrm>
            <a:off x="7032104" y="620688"/>
            <a:ext cx="4170101" cy="5201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6114FC-C821-D44E-A651-FD434B3306DD}"/>
              </a:ext>
            </a:extLst>
          </p:cNvPr>
          <p:cNvSpPr txBox="1"/>
          <p:nvPr/>
        </p:nvSpPr>
        <p:spPr>
          <a:xfrm>
            <a:off x="7532461" y="123237"/>
            <a:ext cx="305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latin typeface="Muli Regular"/>
                <a:hlinkClick r:id="rId3"/>
              </a:rPr>
              <a:t>https://www.pan-learning.org</a:t>
            </a:r>
            <a:r>
              <a:rPr lang="sv-SE" dirty="0">
                <a:latin typeface="Muli Regular"/>
              </a:rPr>
              <a:t> </a:t>
            </a:r>
          </a:p>
        </p:txBody>
      </p:sp>
      <p:pic>
        <p:nvPicPr>
          <p:cNvPr id="8" name="Picture 2" descr="Status icons 01">
            <a:extLst>
              <a:ext uri="{FF2B5EF4-FFF2-40B4-BE49-F238E27FC236}">
                <a16:creationId xmlns:a16="http://schemas.microsoft.com/office/drawing/2014/main" xmlns="" id="{48A87D94-7557-3742-83CD-40E82DAC0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DF5"/>
              </a:clrFrom>
              <a:clrTo>
                <a:srgbClr val="FFFD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35301" r="70475" b="44803"/>
          <a:stretch/>
        </p:blipFill>
        <p:spPr bwMode="auto">
          <a:xfrm>
            <a:off x="582804" y="5898912"/>
            <a:ext cx="357176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tatus icons 01">
            <a:extLst>
              <a:ext uri="{FF2B5EF4-FFF2-40B4-BE49-F238E27FC236}">
                <a16:creationId xmlns:a16="http://schemas.microsoft.com/office/drawing/2014/main" xmlns="" id="{01E74BDD-5352-E74D-99D0-187A634C9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DF5"/>
              </a:clrFrom>
              <a:clrTo>
                <a:srgbClr val="FFFD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4" t="35177" r="43004" b="44873"/>
          <a:stretch/>
        </p:blipFill>
        <p:spPr bwMode="auto">
          <a:xfrm>
            <a:off x="592192" y="3666664"/>
            <a:ext cx="338400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tatus icons 01">
            <a:extLst>
              <a:ext uri="{FF2B5EF4-FFF2-40B4-BE49-F238E27FC236}">
                <a16:creationId xmlns:a16="http://schemas.microsoft.com/office/drawing/2014/main" xmlns="" id="{764495BC-EA46-BE4C-B576-09A67BC68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DF5"/>
              </a:clrFrom>
              <a:clrTo>
                <a:srgbClr val="FFFD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1" t="35056" r="15535" b="44995"/>
          <a:stretch/>
        </p:blipFill>
        <p:spPr bwMode="auto">
          <a:xfrm>
            <a:off x="601724" y="1796179"/>
            <a:ext cx="319336" cy="3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tatus icons 01">
            <a:extLst>
              <a:ext uri="{FF2B5EF4-FFF2-40B4-BE49-F238E27FC236}">
                <a16:creationId xmlns:a16="http://schemas.microsoft.com/office/drawing/2014/main" xmlns="" id="{76BDA2F0-4211-8246-92C0-F6C21602F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DF5"/>
              </a:clrFrom>
              <a:clrTo>
                <a:srgbClr val="FFFD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1" t="35056" r="15535" b="44995"/>
          <a:stretch/>
        </p:blipFill>
        <p:spPr bwMode="auto">
          <a:xfrm>
            <a:off x="601724" y="2636912"/>
            <a:ext cx="319336" cy="33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Status icons 01">
            <a:extLst>
              <a:ext uri="{FF2B5EF4-FFF2-40B4-BE49-F238E27FC236}">
                <a16:creationId xmlns:a16="http://schemas.microsoft.com/office/drawing/2014/main" xmlns="" id="{C0B4D300-56C6-374A-9231-71E275885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DF5"/>
              </a:clrFrom>
              <a:clrTo>
                <a:srgbClr val="FFFD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4" t="35177" r="43004" b="44873"/>
          <a:stretch/>
        </p:blipFill>
        <p:spPr bwMode="auto">
          <a:xfrm>
            <a:off x="592192" y="4242728"/>
            <a:ext cx="338400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tatus icons 01">
            <a:extLst>
              <a:ext uri="{FF2B5EF4-FFF2-40B4-BE49-F238E27FC236}">
                <a16:creationId xmlns:a16="http://schemas.microsoft.com/office/drawing/2014/main" xmlns="" id="{3947347D-A15C-5640-A819-69EB3A3DB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DF5"/>
              </a:clrFrom>
              <a:clrTo>
                <a:srgbClr val="FFFD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4" t="35177" r="43004" b="44873"/>
          <a:stretch/>
        </p:blipFill>
        <p:spPr bwMode="auto">
          <a:xfrm>
            <a:off x="592192" y="3155201"/>
            <a:ext cx="338400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tatus icons 01">
            <a:extLst>
              <a:ext uri="{FF2B5EF4-FFF2-40B4-BE49-F238E27FC236}">
                <a16:creationId xmlns:a16="http://schemas.microsoft.com/office/drawing/2014/main" xmlns="" id="{296C1618-BA7B-1840-9A92-F05CB14C6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DF5"/>
              </a:clrFrom>
              <a:clrTo>
                <a:srgbClr val="FFFD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5" t="35301" r="70475" b="44803"/>
          <a:stretch/>
        </p:blipFill>
        <p:spPr bwMode="auto">
          <a:xfrm>
            <a:off x="582804" y="5106824"/>
            <a:ext cx="357176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85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F5CEF1EF-2A51-4C49-94D6-4596F1177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496" y="3140968"/>
            <a:ext cx="7314545" cy="2220724"/>
          </a:xfrm>
        </p:spPr>
        <p:txBody>
          <a:bodyPr>
            <a:normAutofit/>
          </a:bodyPr>
          <a:lstStyle/>
          <a:p>
            <a:pPr marL="57150" indent="0" algn="just" defTabSz="914400" fontAlgn="t">
              <a:spcBef>
                <a:spcPts val="0"/>
              </a:spcBef>
              <a:spcAft>
                <a:spcPts val="1800"/>
              </a:spcAft>
              <a:buNone/>
            </a:pPr>
            <a:endParaRPr lang="en-US" sz="1800" b="1" dirty="0">
              <a:cs typeface="+mn-cs"/>
            </a:endParaRPr>
          </a:p>
          <a:p>
            <a:pPr indent="-285750" algn="just" defTabSz="914400" fontAlgn="t">
              <a:spcBef>
                <a:spcPts val="0"/>
              </a:spcBef>
              <a:spcAft>
                <a:spcPts val="1800"/>
              </a:spcAft>
            </a:pPr>
            <a:endParaRPr lang="fr-FR" sz="1800" dirty="0"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620DDBEB-762E-4B90-89E4-71DC173E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97" y="206911"/>
            <a:ext cx="10338881" cy="5761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4C4D4F"/>
                </a:solidFill>
                <a:latin typeface="Muli Regular"/>
              </a:rPr>
              <a:t>First training event: FAIR workshop (01-02/10/2020)</a:t>
            </a:r>
            <a:endParaRPr lang="fr-FR" sz="2400" dirty="0">
              <a:solidFill>
                <a:srgbClr val="4C4D4F"/>
              </a:solidFill>
              <a:latin typeface="Muli Regular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889ECB50-ADF2-4020-A22A-15DC5F866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75" y="1364303"/>
            <a:ext cx="5350980" cy="208597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63FFF778-CC42-43CA-8998-D545C1ECC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186" y="789915"/>
            <a:ext cx="3288406" cy="239583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56E6AFA4-1597-4E2C-807C-89B3E8298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186" y="3285712"/>
            <a:ext cx="3288406" cy="237553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0DCFDD8B-15C3-4A08-9E30-16E1FA59E805}"/>
              </a:ext>
            </a:extLst>
          </p:cNvPr>
          <p:cNvSpPr txBox="1"/>
          <p:nvPr/>
        </p:nvSpPr>
        <p:spPr>
          <a:xfrm>
            <a:off x="1271464" y="578246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indent="0" algn="ctr" defTabSz="914400" fontAlgn="t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1400" u="sng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https://expands.eu/2020/09/09/expands-fair-workshops-1st-2nd-october-2020/</a:t>
            </a:r>
            <a:endParaRPr lang="en-US" sz="1400" u="sng" dirty="0">
              <a:solidFill>
                <a:srgbClr val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xmlns="" id="{FBD98D9B-B786-4914-A8DB-8EF3271F6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561025"/>
              </p:ext>
            </p:extLst>
          </p:nvPr>
        </p:nvGraphicFramePr>
        <p:xfrm>
          <a:off x="551384" y="3668078"/>
          <a:ext cx="7276462" cy="1864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36870">
                  <a:extLst>
                    <a:ext uri="{9D8B030D-6E8A-4147-A177-3AD203B41FA5}">
                      <a16:colId xmlns:a16="http://schemas.microsoft.com/office/drawing/2014/main" xmlns="" val="3505340258"/>
                    </a:ext>
                  </a:extLst>
                </a:gridCol>
                <a:gridCol w="4239592">
                  <a:extLst>
                    <a:ext uri="{9D8B030D-6E8A-4147-A177-3AD203B41FA5}">
                      <a16:colId xmlns:a16="http://schemas.microsoft.com/office/drawing/2014/main" xmlns="" val="2548493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uli Regular"/>
                        </a:rPr>
                        <a:t>Target Audience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Muli Regular"/>
                        </a:rPr>
                        <a:t>Objectives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663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Muli Regular"/>
                        </a:rPr>
                        <a:t>Instrument scientists and other facility staff </a:t>
                      </a:r>
                      <a:endParaRPr lang="fr-FR" b="0" dirty="0">
                        <a:latin typeface="Muli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spcAft>
                          <a:spcPts val="12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dirty="0">
                          <a:latin typeface="Muli Regular"/>
                        </a:rPr>
                        <a:t>Overview of FAIR – key questions related to the data facilities </a:t>
                      </a:r>
                      <a:r>
                        <a:rPr lang="en-US" dirty="0" smtClean="0">
                          <a:latin typeface="Muli Regular"/>
                        </a:rPr>
                        <a:t>produce </a:t>
                      </a:r>
                      <a:endParaRPr lang="en-US" dirty="0">
                        <a:latin typeface="Muli Regular"/>
                      </a:endParaRPr>
                    </a:p>
                    <a:p>
                      <a:pPr marL="285750" indent="-285750" algn="l">
                        <a:spcAft>
                          <a:spcPts val="1200"/>
                        </a:spcAft>
                        <a:buFont typeface="Wingdings" panose="05000000000000000000" pitchFamily="2" charset="2"/>
                        <a:buChar char="ü"/>
                      </a:pPr>
                      <a:r>
                        <a:rPr lang="en-US" dirty="0">
                          <a:latin typeface="Muli Regular"/>
                        </a:rPr>
                        <a:t>Exploration of the FAIR experiment</a:t>
                      </a:r>
                    </a:p>
                    <a:p>
                      <a:pPr marL="285750" indent="-285750" algn="l">
                        <a:buFont typeface="Wingdings" panose="05000000000000000000" pitchFamily="2" charset="2"/>
                        <a:buChar char="ü"/>
                      </a:pPr>
                      <a:r>
                        <a:rPr lang="en-US" dirty="0">
                          <a:latin typeface="Muli Regular"/>
                        </a:rPr>
                        <a:t>Receive feedback from audience</a:t>
                      </a:r>
                      <a:endParaRPr lang="fr-FR" dirty="0">
                        <a:latin typeface="Muli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2212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15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700" dirty="0" err="1">
                <a:solidFill>
                  <a:srgbClr val="4C4D4F"/>
                </a:solidFill>
                <a:latin typeface="Muli Regular"/>
              </a:rPr>
              <a:t>Upcoming</a:t>
            </a:r>
            <a:r>
              <a:rPr lang="fr-FR" sz="2700" dirty="0">
                <a:solidFill>
                  <a:srgbClr val="4C4D4F"/>
                </a:solidFill>
                <a:latin typeface="Muli Regular"/>
              </a:rPr>
              <a:t> </a:t>
            </a:r>
            <a:r>
              <a:rPr lang="fr-FR" sz="2700" dirty="0" err="1">
                <a:solidFill>
                  <a:srgbClr val="4C4D4F"/>
                </a:solidFill>
                <a:latin typeface="Muli Regular"/>
              </a:rPr>
              <a:t>events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7368" y="1124744"/>
            <a:ext cx="6408712" cy="5184576"/>
          </a:xfrm>
        </p:spPr>
        <p:txBody>
          <a:bodyPr>
            <a:normAutofit lnSpcReduction="10000"/>
          </a:bodyPr>
          <a:lstStyle/>
          <a:p>
            <a:r>
              <a:rPr lang="fr-FR" sz="1800" b="1" dirty="0">
                <a:latin typeface="Muli Regular"/>
              </a:rPr>
              <a:t>Next workshops (topic to </a:t>
            </a:r>
            <a:r>
              <a:rPr lang="fr-FR" sz="1800" b="1" dirty="0" err="1">
                <a:latin typeface="Muli Regular"/>
              </a:rPr>
              <a:t>be</a:t>
            </a:r>
            <a:r>
              <a:rPr lang="fr-FR" sz="1800" b="1" dirty="0">
                <a:latin typeface="Muli Regular"/>
              </a:rPr>
              <a:t> </a:t>
            </a:r>
            <a:r>
              <a:rPr lang="fr-FR" sz="1800" b="1" dirty="0" err="1">
                <a:latin typeface="Muli Regular"/>
              </a:rPr>
              <a:t>defined</a:t>
            </a:r>
            <a:r>
              <a:rPr lang="fr-FR" sz="1800" b="1" dirty="0">
                <a:latin typeface="Muli Regular"/>
              </a:rPr>
              <a:t>  by WP leaders) 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dirty="0">
                <a:latin typeface="Muli Regular"/>
              </a:rPr>
              <a:t>On-</a:t>
            </a:r>
            <a:r>
              <a:rPr lang="fr-FR" sz="1600" dirty="0" err="1">
                <a:latin typeface="Muli Regular"/>
              </a:rPr>
              <a:t>bording</a:t>
            </a:r>
            <a:r>
              <a:rPr lang="fr-FR" sz="1600" dirty="0">
                <a:latin typeface="Muli Regular"/>
              </a:rPr>
              <a:t> </a:t>
            </a:r>
            <a:r>
              <a:rPr lang="fr-FR" sz="1600" dirty="0" err="1">
                <a:latin typeface="Muli Regular"/>
              </a:rPr>
              <a:t>with</a:t>
            </a:r>
            <a:r>
              <a:rPr lang="fr-FR" sz="1600" dirty="0">
                <a:latin typeface="Muli Regular"/>
              </a:rPr>
              <a:t> EOSC (April 2021)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dirty="0">
                <a:latin typeface="Muli Regular"/>
              </a:rPr>
              <a:t>Data </a:t>
            </a:r>
            <a:r>
              <a:rPr lang="fr-FR" sz="1600" dirty="0" err="1">
                <a:latin typeface="Muli Regular"/>
              </a:rPr>
              <a:t>stewardship</a:t>
            </a:r>
            <a:endParaRPr lang="fr-FR" sz="1600" dirty="0">
              <a:latin typeface="Muli Regular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dirty="0">
                <a:latin typeface="Muli Regular"/>
              </a:rPr>
              <a:t>Data catalogue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600" dirty="0">
                <a:latin typeface="Muli Regular"/>
              </a:rPr>
              <a:t>Data services</a:t>
            </a:r>
          </a:p>
          <a:p>
            <a:pPr lvl="1"/>
            <a:endParaRPr lang="fr-FR" sz="1600" dirty="0">
              <a:latin typeface="Muli Regular"/>
            </a:endParaRPr>
          </a:p>
          <a:p>
            <a:pPr marL="457200" lvl="1" indent="0">
              <a:buNone/>
            </a:pPr>
            <a:r>
              <a:rPr lang="fr-FR" sz="1600" dirty="0">
                <a:solidFill>
                  <a:srgbClr val="FF0000"/>
                </a:solidFill>
                <a:latin typeface="Muli Regular"/>
              </a:rPr>
              <a:t>ONLINE FORMATS DUE TO THE COVID-19 SITUATION</a:t>
            </a:r>
          </a:p>
          <a:p>
            <a:pPr lvl="1"/>
            <a:endParaRPr lang="fr-FR" sz="1800" dirty="0">
              <a:latin typeface="Muli Regular"/>
            </a:endParaRPr>
          </a:p>
          <a:p>
            <a:r>
              <a:rPr lang="fr-FR" sz="1800" b="1" dirty="0">
                <a:latin typeface="Muli Regular"/>
              </a:rPr>
              <a:t>«Train the trainer (</a:t>
            </a:r>
            <a:r>
              <a:rPr lang="fr-FR" sz="1800" b="1" dirty="0" err="1">
                <a:latin typeface="Muli Regular"/>
              </a:rPr>
              <a:t>TtT</a:t>
            </a:r>
            <a:r>
              <a:rPr lang="fr-FR" sz="1800" b="1" dirty="0">
                <a:latin typeface="Muli Regular"/>
              </a:rPr>
              <a:t>)» online workshop </a:t>
            </a:r>
            <a:r>
              <a:rPr lang="fr-FR" sz="1800" b="1" dirty="0" err="1">
                <a:latin typeface="Muli Regular"/>
              </a:rPr>
              <a:t>using</a:t>
            </a:r>
            <a:r>
              <a:rPr lang="fr-FR" sz="1800" b="1" dirty="0">
                <a:latin typeface="Muli Regular"/>
              </a:rPr>
              <a:t> the e-learning platform (</a:t>
            </a:r>
            <a:r>
              <a:rPr lang="fr-FR" sz="1800" b="1" dirty="0" err="1">
                <a:latin typeface="Muli Regular"/>
              </a:rPr>
              <a:t>beginning</a:t>
            </a:r>
            <a:r>
              <a:rPr lang="fr-FR" sz="1800" b="1" dirty="0">
                <a:latin typeface="Muli Regular"/>
              </a:rPr>
              <a:t> 2021) </a:t>
            </a:r>
          </a:p>
          <a:p>
            <a:pPr marL="719138" indent="-269875"/>
            <a:r>
              <a:rPr lang="sv-SE" sz="1600" u="sng" dirty="0">
                <a:solidFill>
                  <a:schemeClr val="tx1"/>
                </a:solidFill>
                <a:latin typeface="Muli Regular"/>
              </a:rPr>
              <a:t>Objectives</a:t>
            </a:r>
            <a:r>
              <a:rPr lang="sv-SE" sz="1600" dirty="0">
                <a:solidFill>
                  <a:schemeClr val="tx1"/>
                </a:solidFill>
                <a:latin typeface="Muli Regular"/>
              </a:rPr>
              <a:t>: Develop onboarding guidance for trainers </a:t>
            </a:r>
            <a:r>
              <a:rPr lang="fr-FR" sz="1600" dirty="0">
                <a:solidFill>
                  <a:schemeClr val="tx1"/>
                </a:solidFill>
                <a:latin typeface="Muli Regular"/>
              </a:rPr>
              <a:t>and training modules, feedback on platform</a:t>
            </a:r>
            <a:endParaRPr lang="sv-SE" sz="1600" dirty="0">
              <a:solidFill>
                <a:schemeClr val="tx1"/>
              </a:solidFill>
              <a:latin typeface="Muli Regular"/>
            </a:endParaRPr>
          </a:p>
          <a:p>
            <a:pPr marL="719138" indent="-269875"/>
            <a:r>
              <a:rPr lang="sv-SE" sz="1600" u="sng" dirty="0">
                <a:latin typeface="Muli Regular"/>
              </a:rPr>
              <a:t>Trainers</a:t>
            </a:r>
            <a:r>
              <a:rPr lang="sv-SE" sz="1600" dirty="0">
                <a:latin typeface="Muli Regular"/>
              </a:rPr>
              <a:t>: Jesper Bruun, Department of Science Education, UCPH &amp; Victor L. Holm, Niels Bohr Institute, UCPH</a:t>
            </a:r>
          </a:p>
          <a:p>
            <a:pPr marL="719138" lvl="1" indent="-269875">
              <a:buFont typeface="Arial" panose="020B0604020202020204" pitchFamily="34" charset="0"/>
              <a:buChar char="•"/>
            </a:pPr>
            <a:r>
              <a:rPr lang="sv-SE" sz="1600" u="sng" dirty="0">
                <a:latin typeface="Muli Regular"/>
              </a:rPr>
              <a:t>Duration and scope</a:t>
            </a:r>
            <a:r>
              <a:rPr lang="sv-SE" sz="1600" dirty="0">
                <a:latin typeface="Muli Regular"/>
              </a:rPr>
              <a:t>: 3 + 2 days during winter with hands-on team work, developing actual courses for pan-learning.org.</a:t>
            </a:r>
          </a:p>
          <a:p>
            <a:pPr marL="719138" lvl="1" indent="-269875">
              <a:buFont typeface="Arial" panose="020B0604020202020204" pitchFamily="34" charset="0"/>
              <a:buChar char="•"/>
            </a:pPr>
            <a:r>
              <a:rPr lang="sv-SE" sz="1600" dirty="0">
                <a:solidFill>
                  <a:srgbClr val="FF0000"/>
                </a:solidFill>
                <a:latin typeface="Muli Regular"/>
              </a:rPr>
              <a:t>Participants: Preferably one from each facility, although max 24.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E82AAB9A-B33B-4D86-8A63-DE99C8713790}"/>
              </a:ext>
            </a:extLst>
          </p:cNvPr>
          <p:cNvSpPr txBox="1"/>
          <p:nvPr/>
        </p:nvSpPr>
        <p:spPr>
          <a:xfrm>
            <a:off x="7400658" y="1789365"/>
            <a:ext cx="4029342" cy="830997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CONTRIBUTION FROM TECHNICAL </a:t>
            </a:r>
            <a:r>
              <a:rPr lang="fr-FR" sz="2400" dirty="0" err="1"/>
              <a:t>WPs</a:t>
            </a:r>
            <a:r>
              <a:rPr lang="fr-FR" sz="2400" dirty="0"/>
              <a:t> NEEDED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CF10A7EB-3796-48B0-8CB7-ABCE658DF5C4}"/>
              </a:ext>
            </a:extLst>
          </p:cNvPr>
          <p:cNvSpPr txBox="1"/>
          <p:nvPr/>
        </p:nvSpPr>
        <p:spPr>
          <a:xfrm>
            <a:off x="7411101" y="4077072"/>
            <a:ext cx="4029342" cy="830997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CALL FOR PARTICIPANTS </a:t>
            </a:r>
          </a:p>
          <a:p>
            <a:pPr algn="ctr"/>
            <a:r>
              <a:rPr lang="fr-FR" sz="2400" dirty="0"/>
              <a:t>(one per </a:t>
            </a:r>
            <a:r>
              <a:rPr lang="fr-FR" sz="2400" dirty="0" err="1"/>
              <a:t>facility</a:t>
            </a:r>
            <a:r>
              <a:rPr lang="fr-FR" sz="2400" dirty="0"/>
              <a:t>)</a:t>
            </a:r>
          </a:p>
        </p:txBody>
      </p:sp>
      <p:sp>
        <p:nvSpPr>
          <p:cNvPr id="12" name="Accolade ouvrante 11">
            <a:extLst>
              <a:ext uri="{FF2B5EF4-FFF2-40B4-BE49-F238E27FC236}">
                <a16:creationId xmlns:a16="http://schemas.microsoft.com/office/drawing/2014/main" xmlns="" id="{9416146E-3E30-449E-8C70-0044FF75FCA0}"/>
              </a:ext>
            </a:extLst>
          </p:cNvPr>
          <p:cNvSpPr/>
          <p:nvPr/>
        </p:nvSpPr>
        <p:spPr>
          <a:xfrm flipH="1">
            <a:off x="6862057" y="1159004"/>
            <a:ext cx="492624" cy="201622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ccolade ouvrante 13">
            <a:extLst>
              <a:ext uri="{FF2B5EF4-FFF2-40B4-BE49-F238E27FC236}">
                <a16:creationId xmlns:a16="http://schemas.microsoft.com/office/drawing/2014/main" xmlns="" id="{4E36A26B-CD5F-4CAA-B1AC-1E35F01F3496}"/>
              </a:ext>
            </a:extLst>
          </p:cNvPr>
          <p:cNvSpPr/>
          <p:nvPr/>
        </p:nvSpPr>
        <p:spPr>
          <a:xfrm flipH="1">
            <a:off x="6862057" y="3356992"/>
            <a:ext cx="492624" cy="22487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192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BAFD68C-86D6-A74D-A801-7E1EAEC40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0148" y="3717032"/>
            <a:ext cx="6971704" cy="5386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Past and foreseen engagement with users, other initiatives and stakeholders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D5551DF-AC1F-4305-AC9C-C2E0B9C5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15" y="0"/>
            <a:ext cx="12199374" cy="23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76ED39-645D-4911-AEA6-29436484B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396411"/>
            <a:ext cx="9217024" cy="508114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uli Regular"/>
              </a:rPr>
              <a:t>Ten simple rules for making training materials FAIR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C769DC-97CE-4F50-A999-7FD145C35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651" y="2276872"/>
            <a:ext cx="5202799" cy="318471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Guidelines </a:t>
            </a:r>
            <a:r>
              <a:rPr lang="en-US" sz="2000" b="1" dirty="0"/>
              <a:t>which apply the FAIR principles</a:t>
            </a:r>
            <a:r>
              <a:rPr lang="en-US" sz="2000" dirty="0"/>
              <a:t> to limitation experienced by trainers looking to find, (re)use and adapt learning materials.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Guidelines </a:t>
            </a:r>
            <a:r>
              <a:rPr lang="en-US" sz="2000" b="1" dirty="0"/>
              <a:t>pertinent across domain</a:t>
            </a:r>
            <a:r>
              <a:rPr lang="en-US" sz="2000" i="1" dirty="0"/>
              <a:t> </a:t>
            </a:r>
            <a:r>
              <a:rPr lang="en-US" sz="2000" dirty="0"/>
              <a:t>and include amongst others: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Plan to share your training materials online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Give your training materials a unique identity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Make your training materials contribution friendly</a:t>
            </a:r>
          </a:p>
          <a:p>
            <a:pPr lvl="1">
              <a:spcAft>
                <a:spcPts val="600"/>
              </a:spcAft>
            </a:pPr>
            <a:r>
              <a:rPr lang="en-US" sz="1800" dirty="0"/>
              <a:t>Improve findability of your training materials by properly describing them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DAFB8DFF-D6F6-4A01-9091-3D3DB864539B}"/>
              </a:ext>
            </a:extLst>
          </p:cNvPr>
          <p:cNvSpPr txBox="1"/>
          <p:nvPr/>
        </p:nvSpPr>
        <p:spPr>
          <a:xfrm>
            <a:off x="134170" y="5552817"/>
            <a:ext cx="593067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Garcia et al. (2020) </a:t>
            </a:r>
            <a:r>
              <a:rPr lang="fr-FR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Ten</a:t>
            </a: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 simple </a:t>
            </a:r>
            <a:r>
              <a:rPr lang="fr-FR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rules</a:t>
            </a: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 for </a:t>
            </a:r>
            <a:r>
              <a:rPr lang="fr-FR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making</a:t>
            </a: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 training </a:t>
            </a:r>
            <a:r>
              <a:rPr lang="fr-FR" sz="1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materials</a:t>
            </a: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 FAIR. </a:t>
            </a:r>
            <a:r>
              <a:rPr lang="fr-FR" sz="1200" b="1" i="0" u="none" strike="noStrike" dirty="0" err="1">
                <a:solidFill>
                  <a:srgbClr val="000000"/>
                </a:solidFill>
                <a:effectLst/>
                <a:latin typeface="+mj-lt"/>
              </a:rPr>
              <a:t>PLoS</a:t>
            </a:r>
            <a:r>
              <a:rPr lang="fr-FR" sz="1200" b="1" i="0" u="none" strike="noStrike" dirty="0">
                <a:solidFill>
                  <a:srgbClr val="000000"/>
                </a:solidFill>
                <a:effectLst/>
                <a:latin typeface="+mj-lt"/>
              </a:rPr>
              <a:t> Comput Biol </a:t>
            </a:r>
            <a:r>
              <a:rPr lang="fr-FR" sz="1200" b="0" i="0" u="none" strike="noStrike" dirty="0">
                <a:solidFill>
                  <a:srgbClr val="000000"/>
                </a:solidFill>
                <a:effectLst/>
                <a:latin typeface="+mj-lt"/>
              </a:rPr>
              <a:t>16(5): e1007854. </a:t>
            </a:r>
            <a:r>
              <a:rPr lang="fr-FR" sz="1200" b="0" i="0" u="sng" strike="noStrike" dirty="0">
                <a:solidFill>
                  <a:srgbClr val="3399FF"/>
                </a:solidFill>
                <a:effectLst/>
                <a:latin typeface="+mj-lt"/>
                <a:hlinkClick r:id="rId3"/>
              </a:rPr>
              <a:t>https://doi.org/10.1371/journal.pcbi.1007854</a:t>
            </a:r>
            <a:endParaRPr lang="fr-FR" sz="1200" dirty="0"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B3FBA640-D438-4126-B751-CBDE3186F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29" y="2348880"/>
            <a:ext cx="5202799" cy="2939187"/>
          </a:xfrm>
          <a:prstGeom prst="rect">
            <a:avLst/>
          </a:prstGeom>
        </p:spPr>
      </p:pic>
      <p:pic>
        <p:nvPicPr>
          <p:cNvPr id="1026" name="Picture 2" descr="Elixir Europe logo - DiSSCo">
            <a:extLst>
              <a:ext uri="{FF2B5EF4-FFF2-40B4-BE49-F238E27FC236}">
                <a16:creationId xmlns:a16="http://schemas.microsoft.com/office/drawing/2014/main" xmlns="" id="{E4476D22-0B9D-46E2-BCBF-28B79E3F5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327" y="4729361"/>
            <a:ext cx="917602" cy="69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xmlns="" id="{E9FE4E55-A8B7-4515-A191-D833F237611D}"/>
              </a:ext>
            </a:extLst>
          </p:cNvPr>
          <p:cNvSpPr txBox="1">
            <a:spLocks/>
          </p:cNvSpPr>
          <p:nvPr/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201B50"/>
                </a:solidFill>
                <a:effectLst/>
                <a:latin typeface="Calibri"/>
                <a:ea typeface="+mj-ea"/>
                <a:cs typeface="Calibri"/>
              </a:defRPr>
            </a:lvl1pPr>
          </a:lstStyle>
          <a:p>
            <a:r>
              <a:rPr lang="fr-FR" sz="2400" dirty="0">
                <a:solidFill>
                  <a:srgbClr val="4C4D4F"/>
                </a:solidFill>
                <a:latin typeface="Muli Regular"/>
              </a:rPr>
              <a:t>Observation 1: FAIR for training good practices </a:t>
            </a:r>
            <a:r>
              <a:rPr lang="fr-FR" sz="2400" dirty="0" err="1">
                <a:solidFill>
                  <a:srgbClr val="4C4D4F"/>
                </a:solidFill>
                <a:latin typeface="Muli Regular"/>
              </a:rPr>
              <a:t>required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83032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3909" y="4940559"/>
            <a:ext cx="6565500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67" i="1" dirty="0" err="1">
                <a:latin typeface="Muli Regular"/>
              </a:rPr>
              <a:t>Stolen</a:t>
            </a:r>
            <a:r>
              <a:rPr lang="fr-FR" sz="1467" i="1" dirty="0">
                <a:latin typeface="Muli Regular"/>
              </a:rPr>
              <a:t> </a:t>
            </a:r>
            <a:r>
              <a:rPr lang="fr-FR" sz="1467" i="1" dirty="0" err="1">
                <a:latin typeface="Muli Regular"/>
              </a:rPr>
              <a:t>from</a:t>
            </a:r>
            <a:r>
              <a:rPr lang="fr-FR" sz="1467" i="1" dirty="0">
                <a:latin typeface="Muli Regular"/>
              </a:rPr>
              <a:t> the </a:t>
            </a:r>
            <a:r>
              <a:rPr lang="fr-FR" sz="1467" i="1" dirty="0" err="1">
                <a:latin typeface="Muli Regular"/>
              </a:rPr>
              <a:t>survey</a:t>
            </a:r>
            <a:r>
              <a:rPr lang="fr-FR" sz="1467" i="1" dirty="0">
                <a:latin typeface="Muli Regular"/>
              </a:rPr>
              <a:t> </a:t>
            </a:r>
            <a:r>
              <a:rPr lang="fr-FR" sz="1467" i="1" dirty="0" err="1">
                <a:latin typeface="Muli Regular"/>
              </a:rPr>
              <a:t>done</a:t>
            </a:r>
            <a:r>
              <a:rPr lang="fr-FR" sz="1467" i="1" dirty="0">
                <a:latin typeface="Muli Regular"/>
              </a:rPr>
              <a:t> for the WP4 </a:t>
            </a:r>
            <a:r>
              <a:rPr lang="fr-FR" sz="1467" i="1" dirty="0" err="1">
                <a:latin typeface="Muli Regular"/>
              </a:rPr>
              <a:t>technical</a:t>
            </a:r>
            <a:r>
              <a:rPr lang="fr-FR" sz="1467" i="1" dirty="0">
                <a:latin typeface="Muli Regular"/>
              </a:rPr>
              <a:t> workshop </a:t>
            </a:r>
            <a:r>
              <a:rPr lang="fr-FR" sz="1467" i="1" dirty="0" err="1">
                <a:latin typeface="Muli Regular"/>
              </a:rPr>
              <a:t>organized</a:t>
            </a:r>
            <a:r>
              <a:rPr lang="fr-FR" sz="1467" i="1" dirty="0">
                <a:latin typeface="Muli Regular"/>
              </a:rPr>
              <a:t> by </a:t>
            </a:r>
            <a:r>
              <a:rPr lang="fr-FR" sz="1467" i="1" dirty="0" err="1">
                <a:latin typeface="Muli Regular"/>
              </a:rPr>
              <a:t>ExPaNDS</a:t>
            </a:r>
            <a:r>
              <a:rPr lang="fr-FR" sz="1467" i="1" dirty="0">
                <a:latin typeface="Muli Regular"/>
              </a:rPr>
              <a:t> and </a:t>
            </a:r>
            <a:r>
              <a:rPr lang="fr-FR" sz="1467" i="1" dirty="0" err="1">
                <a:latin typeface="Muli Regular"/>
              </a:rPr>
              <a:t>PaNOSC</a:t>
            </a:r>
            <a:endParaRPr lang="fr-FR" sz="1467" i="1" dirty="0">
              <a:latin typeface="Muli Regular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752184" y="2297699"/>
            <a:ext cx="35411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 err="1">
                <a:latin typeface="Muli Regular"/>
              </a:rPr>
              <a:t>Many</a:t>
            </a:r>
            <a:r>
              <a:rPr lang="fr-FR" sz="2400" dirty="0">
                <a:latin typeface="Muli Regular"/>
              </a:rPr>
              <a:t> </a:t>
            </a:r>
            <a:r>
              <a:rPr lang="fr-FR" sz="2400" dirty="0" err="1">
                <a:latin typeface="Muli Regular"/>
              </a:rPr>
              <a:t>scattered</a:t>
            </a:r>
            <a:r>
              <a:rPr lang="fr-FR" sz="2400" dirty="0">
                <a:latin typeface="Muli Regular"/>
              </a:rPr>
              <a:t> </a:t>
            </a:r>
            <a:r>
              <a:rPr lang="fr-FR" sz="2400" dirty="0" err="1">
                <a:latin typeface="Muli Regular"/>
              </a:rPr>
              <a:t>existing</a:t>
            </a:r>
            <a:r>
              <a:rPr lang="fr-FR" sz="2400" dirty="0">
                <a:latin typeface="Muli Regular"/>
              </a:rPr>
              <a:t> training </a:t>
            </a:r>
            <a:r>
              <a:rPr lang="fr-FR" sz="2400" dirty="0" err="1">
                <a:latin typeface="Muli Regular"/>
              </a:rPr>
              <a:t>materials</a:t>
            </a:r>
            <a:endParaRPr lang="fr-FR" sz="2400" dirty="0">
              <a:latin typeface="Muli Regular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fr-FR" sz="2400" dirty="0">
              <a:latin typeface="Muli Regular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fr-FR" sz="2400" dirty="0">
                <a:latin typeface="Muli Regular"/>
              </a:rPr>
              <a:t>How to </a:t>
            </a:r>
            <a:r>
              <a:rPr lang="fr-FR" sz="2400" dirty="0" smtClean="0">
                <a:latin typeface="Muli Regular"/>
              </a:rPr>
              <a:t>centralise </a:t>
            </a:r>
            <a:r>
              <a:rPr lang="fr-FR" sz="2400" dirty="0">
                <a:latin typeface="Muli Regular"/>
              </a:rPr>
              <a:t>and index all of </a:t>
            </a:r>
            <a:r>
              <a:rPr lang="fr-FR" sz="2400" dirty="0" err="1">
                <a:latin typeface="Muli Regular"/>
              </a:rPr>
              <a:t>them</a:t>
            </a:r>
            <a:r>
              <a:rPr lang="fr-FR" sz="2400" dirty="0">
                <a:latin typeface="Muli Regular"/>
              </a:rPr>
              <a:t> 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xmlns="" id="{50F16A55-935F-4248-97D4-EF1CDD1E672D}"/>
              </a:ext>
            </a:extLst>
          </p:cNvPr>
          <p:cNvSpPr txBox="1">
            <a:spLocks/>
          </p:cNvSpPr>
          <p:nvPr/>
        </p:nvSpPr>
        <p:spPr>
          <a:xfrm>
            <a:off x="263352" y="260648"/>
            <a:ext cx="11687472" cy="887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201B50"/>
                </a:solidFill>
                <a:effectLst/>
                <a:latin typeface="Calibri"/>
                <a:ea typeface="+mj-ea"/>
                <a:cs typeface="Calibri"/>
              </a:defRPr>
            </a:lvl1pPr>
          </a:lstStyle>
          <a:p>
            <a:r>
              <a:rPr lang="fr-FR" sz="2400" dirty="0">
                <a:solidFill>
                  <a:srgbClr val="4C4D4F"/>
                </a:solidFill>
                <a:latin typeface="Muli Regular"/>
              </a:rPr>
              <a:t>Observation 2: Need to centralise the </a:t>
            </a:r>
            <a:r>
              <a:rPr lang="fr-FR" sz="2400" dirty="0" err="1">
                <a:solidFill>
                  <a:srgbClr val="4C4D4F"/>
                </a:solidFill>
                <a:latin typeface="Muli Regular"/>
              </a:rPr>
              <a:t>access</a:t>
            </a:r>
            <a:r>
              <a:rPr lang="fr-FR" sz="2400" dirty="0">
                <a:solidFill>
                  <a:srgbClr val="4C4D4F"/>
                </a:solidFill>
                <a:latin typeface="Muli Regular"/>
              </a:rPr>
              <a:t> of </a:t>
            </a:r>
            <a:r>
              <a:rPr lang="fr-FR" sz="2400" dirty="0" err="1">
                <a:solidFill>
                  <a:srgbClr val="4C4D4F"/>
                </a:solidFill>
                <a:latin typeface="Muli Regular"/>
              </a:rPr>
              <a:t>available</a:t>
            </a:r>
            <a:r>
              <a:rPr lang="fr-FR" sz="2400" dirty="0">
                <a:solidFill>
                  <a:srgbClr val="4C4D4F"/>
                </a:solidFill>
                <a:latin typeface="Muli Regular"/>
              </a:rPr>
              <a:t> </a:t>
            </a:r>
            <a:r>
              <a:rPr lang="fr-FR" sz="2400" b="1" dirty="0">
                <a:solidFill>
                  <a:srgbClr val="4C4D4F"/>
                </a:solidFill>
                <a:latin typeface="Muli Regular"/>
              </a:rPr>
              <a:t>training </a:t>
            </a:r>
            <a:r>
              <a:rPr lang="fr-FR" sz="2400" b="1" dirty="0" err="1">
                <a:solidFill>
                  <a:srgbClr val="4C4D4F"/>
                </a:solidFill>
                <a:latin typeface="Muli Regular"/>
              </a:rPr>
              <a:t>material</a:t>
            </a:r>
            <a:r>
              <a:rPr lang="fr-FR" sz="2400" b="1" dirty="0">
                <a:solidFill>
                  <a:srgbClr val="4C4D4F"/>
                </a:solidFill>
                <a:latin typeface="Muli Regular"/>
              </a:rPr>
              <a:t> in </a:t>
            </a:r>
            <a:r>
              <a:rPr lang="fr-FR" sz="2400" b="1" dirty="0" err="1">
                <a:solidFill>
                  <a:srgbClr val="4C4D4F"/>
                </a:solidFill>
                <a:latin typeface="Muli Regular"/>
              </a:rPr>
              <a:t>PaN</a:t>
            </a:r>
            <a:r>
              <a:rPr lang="fr-FR" sz="2400" b="1" dirty="0">
                <a:solidFill>
                  <a:srgbClr val="4C4D4F"/>
                </a:solidFill>
                <a:latin typeface="Muli Regular"/>
              </a:rPr>
              <a:t> </a:t>
            </a:r>
            <a:r>
              <a:rPr lang="fr-FR" sz="2400" b="1" dirty="0" err="1">
                <a:solidFill>
                  <a:srgbClr val="4C4D4F"/>
                </a:solidFill>
                <a:latin typeface="Muli Regular"/>
              </a:rPr>
              <a:t>facilities</a:t>
            </a:r>
            <a:r>
              <a:rPr lang="fr-FR" sz="2400" b="1" dirty="0">
                <a:solidFill>
                  <a:srgbClr val="4C4D4F"/>
                </a:solidFill>
                <a:latin typeface="Muli Regular"/>
              </a:rPr>
              <a:t>?</a:t>
            </a:r>
            <a:r>
              <a:rPr lang="fr-FR" sz="2400" dirty="0">
                <a:solidFill>
                  <a:srgbClr val="4C4D4F"/>
                </a:solidFill>
                <a:latin typeface="Muli Regular"/>
              </a:rPr>
              <a:t> </a:t>
            </a:r>
            <a:endParaRPr lang="fr-FR" sz="4000" dirty="0">
              <a:latin typeface="Muli Regular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949715F1-3211-4A7F-9BC3-54E0E9D7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2" y="1556792"/>
            <a:ext cx="5902747" cy="55686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E4E7DDA7-9958-462F-A38C-B4E7D926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3" y="2297699"/>
            <a:ext cx="5902747" cy="25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CDB23CEC-E4C4-461F-A2C5-62CB8979B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484784"/>
            <a:ext cx="10972800" cy="4525963"/>
          </a:xfrm>
        </p:spPr>
        <p:txBody>
          <a:bodyPr>
            <a:normAutofit fontScale="92500" lnSpcReduction="10000"/>
          </a:bodyPr>
          <a:lstStyle/>
          <a:p>
            <a:pPr algn="just">
              <a:spcAft>
                <a:spcPts val="1200"/>
              </a:spcAft>
            </a:pPr>
            <a:r>
              <a:rPr lang="en-US" sz="1800" dirty="0">
                <a:latin typeface="+mj-lt"/>
              </a:rPr>
              <a:t>Objectives of the future </a:t>
            </a:r>
            <a:r>
              <a:rPr lang="en-US" sz="1800" dirty="0" err="1">
                <a:latin typeface="+mj-lt"/>
              </a:rPr>
              <a:t>PaN</a:t>
            </a:r>
            <a:r>
              <a:rPr lang="en-US" sz="1800" dirty="0">
                <a:latin typeface="+mj-lt"/>
              </a:rPr>
              <a:t> training portal: </a:t>
            </a:r>
          </a:p>
          <a:p>
            <a:pPr lvl="1" algn="just">
              <a:spcAft>
                <a:spcPts val="1200"/>
              </a:spcAft>
            </a:pPr>
            <a:r>
              <a:rPr lang="en-US" sz="1800" dirty="0">
                <a:latin typeface="+mj-lt"/>
              </a:rPr>
              <a:t>will be a </a:t>
            </a:r>
            <a:r>
              <a:rPr lang="en-US" sz="1800" b="1" dirty="0">
                <a:latin typeface="+mj-lt"/>
              </a:rPr>
              <a:t>single entry point to relevant training </a:t>
            </a:r>
            <a:r>
              <a:rPr lang="en-US" sz="1800" b="1" dirty="0" err="1">
                <a:latin typeface="+mj-lt"/>
              </a:rPr>
              <a:t>ressources</a:t>
            </a:r>
            <a:r>
              <a:rPr lang="en-US" sz="1800" dirty="0">
                <a:latin typeface="+mj-lt"/>
              </a:rPr>
              <a:t> for the </a:t>
            </a:r>
            <a:r>
              <a:rPr lang="en-US" sz="1800" dirty="0" err="1">
                <a:latin typeface="+mj-lt"/>
              </a:rPr>
              <a:t>PaN</a:t>
            </a:r>
            <a:r>
              <a:rPr lang="en-US" sz="1800" dirty="0">
                <a:latin typeface="+mj-lt"/>
              </a:rPr>
              <a:t> community </a:t>
            </a:r>
          </a:p>
          <a:p>
            <a:pPr lvl="1" algn="just">
              <a:spcAft>
                <a:spcPts val="1200"/>
              </a:spcAft>
            </a:pPr>
            <a:r>
              <a:rPr lang="en-US" sz="1800" dirty="0"/>
              <a:t>will </a:t>
            </a:r>
            <a:r>
              <a:rPr lang="en-US" sz="1800" b="1" dirty="0"/>
              <a:t>include the e-learning platform </a:t>
            </a:r>
            <a:r>
              <a:rPr lang="fr-FR" sz="1800" dirty="0"/>
              <a:t>to </a:t>
            </a:r>
            <a:r>
              <a:rPr lang="fr-FR" sz="1800" dirty="0" err="1"/>
              <a:t>create</a:t>
            </a:r>
            <a:r>
              <a:rPr lang="fr-FR" sz="1800" dirty="0"/>
              <a:t> training </a:t>
            </a:r>
            <a:r>
              <a:rPr lang="fr-FR" sz="1800" dirty="0" err="1"/>
              <a:t>material</a:t>
            </a:r>
            <a:r>
              <a:rPr lang="en-US" sz="1800" dirty="0"/>
              <a:t>.</a:t>
            </a:r>
            <a:endParaRPr lang="en-US" sz="1800" dirty="0">
              <a:latin typeface="+mj-lt"/>
            </a:endParaRPr>
          </a:p>
          <a:p>
            <a:pPr lvl="1" algn="just">
              <a:spcAft>
                <a:spcPts val="1200"/>
              </a:spcAft>
            </a:pPr>
            <a:r>
              <a:rPr lang="en-US" sz="1800" dirty="0">
                <a:latin typeface="+mj-lt"/>
              </a:rPr>
              <a:t>will be a </a:t>
            </a:r>
            <a:r>
              <a:rPr lang="en-US" sz="1800" b="1" dirty="0">
                <a:latin typeface="+mj-lt"/>
              </a:rPr>
              <a:t>catalogue of centralized </a:t>
            </a:r>
            <a:r>
              <a:rPr lang="en-US" sz="1800" b="1" dirty="0" err="1">
                <a:latin typeface="+mj-lt"/>
              </a:rPr>
              <a:t>PaN</a:t>
            </a:r>
            <a:r>
              <a:rPr lang="en-US" sz="1800" b="1" dirty="0">
                <a:latin typeface="+mj-lt"/>
              </a:rPr>
              <a:t> dedicated training resources</a:t>
            </a:r>
            <a:r>
              <a:rPr lang="en-US" sz="1800" dirty="0">
                <a:latin typeface="+mj-lt"/>
              </a:rPr>
              <a:t> (material and events), adopting FAIR principles. </a:t>
            </a:r>
          </a:p>
          <a:p>
            <a:pPr lvl="1" algn="just">
              <a:spcAft>
                <a:spcPts val="1200"/>
              </a:spcAft>
            </a:pPr>
            <a:r>
              <a:rPr lang="en-US" sz="1800" dirty="0">
                <a:latin typeface="+mj-lt"/>
              </a:rPr>
              <a:t>will contribute to a </a:t>
            </a:r>
            <a:r>
              <a:rPr lang="en-US" sz="1800" b="1" dirty="0">
                <a:latin typeface="+mj-lt"/>
              </a:rPr>
              <a:t>growing EU </a:t>
            </a:r>
            <a:r>
              <a:rPr lang="en-US" sz="1800" b="1" dirty="0" err="1">
                <a:latin typeface="+mj-lt"/>
              </a:rPr>
              <a:t>PaN</a:t>
            </a:r>
            <a:r>
              <a:rPr lang="en-US" sz="1800" b="1" dirty="0">
                <a:latin typeface="+mj-lt"/>
              </a:rPr>
              <a:t> dedicated training catalogues</a:t>
            </a:r>
          </a:p>
          <a:p>
            <a:pPr lvl="1" algn="just">
              <a:spcAft>
                <a:spcPts val="1200"/>
              </a:spcAft>
            </a:pPr>
            <a:r>
              <a:rPr lang="fr-FR" sz="1800" dirty="0" err="1"/>
              <a:t>will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an </a:t>
            </a:r>
            <a:r>
              <a:rPr lang="fr-FR" sz="1800" b="1" dirty="0"/>
              <a:t>effective </a:t>
            </a:r>
            <a:r>
              <a:rPr lang="fr-FR" sz="1800" b="1" dirty="0" err="1"/>
              <a:t>gateway</a:t>
            </a:r>
            <a:r>
              <a:rPr lang="fr-FR" sz="1800" b="1" dirty="0"/>
              <a:t> to </a:t>
            </a:r>
            <a:r>
              <a:rPr lang="fr-FR" sz="1800" b="1" dirty="0" err="1"/>
              <a:t>find</a:t>
            </a:r>
            <a:r>
              <a:rPr lang="fr-FR" sz="1800" b="1" dirty="0"/>
              <a:t> and </a:t>
            </a:r>
            <a:r>
              <a:rPr lang="fr-FR" sz="1800" b="1" dirty="0" err="1"/>
              <a:t>share</a:t>
            </a:r>
            <a:r>
              <a:rPr lang="fr-FR" sz="1800" b="1" dirty="0"/>
              <a:t> training </a:t>
            </a:r>
            <a:r>
              <a:rPr lang="fr-FR" sz="1800" b="1" dirty="0" err="1"/>
              <a:t>events</a:t>
            </a:r>
            <a:r>
              <a:rPr lang="fr-FR" sz="1800" b="1" dirty="0"/>
              <a:t> and ressources</a:t>
            </a:r>
            <a:r>
              <a:rPr lang="fr-FR" sz="1800" dirty="0"/>
              <a:t> for the </a:t>
            </a:r>
            <a:r>
              <a:rPr lang="fr-FR" sz="1800" dirty="0" err="1"/>
              <a:t>PaN</a:t>
            </a:r>
            <a:r>
              <a:rPr lang="fr-FR" sz="1800" dirty="0"/>
              <a:t> </a:t>
            </a:r>
            <a:r>
              <a:rPr lang="fr-FR" sz="1800" dirty="0" err="1"/>
              <a:t>community</a:t>
            </a:r>
            <a:endParaRPr lang="fr-FR" sz="1800" dirty="0"/>
          </a:p>
          <a:p>
            <a:pPr lvl="1" algn="just">
              <a:spcAft>
                <a:spcPts val="1200"/>
              </a:spcAft>
            </a:pPr>
            <a:r>
              <a:rPr lang="en-US" sz="1800" dirty="0">
                <a:latin typeface="+mj-lt"/>
              </a:rPr>
              <a:t>will be </a:t>
            </a:r>
            <a:r>
              <a:rPr lang="en-US" sz="1800" b="1" dirty="0">
                <a:latin typeface="+mj-lt"/>
              </a:rPr>
              <a:t>sustainable beyond the timeframe of the projects</a:t>
            </a:r>
            <a:r>
              <a:rPr lang="en-US" sz="1800" dirty="0">
                <a:latin typeface="+mj-lt"/>
              </a:rPr>
              <a:t> to serve users in the long-term in terms of technology, maintenance, and business model</a:t>
            </a:r>
          </a:p>
          <a:p>
            <a:pPr lvl="1" algn="just">
              <a:spcAft>
                <a:spcPts val="1200"/>
              </a:spcAft>
            </a:pPr>
            <a:endParaRPr lang="en-US" sz="1800" dirty="0">
              <a:latin typeface="+mj-lt"/>
            </a:endParaRPr>
          </a:p>
          <a:p>
            <a:pPr algn="just">
              <a:spcAft>
                <a:spcPts val="1200"/>
              </a:spcAft>
            </a:pPr>
            <a:r>
              <a:rPr lang="en-US" sz="1800" dirty="0">
                <a:latin typeface="+mj-lt"/>
              </a:rPr>
              <a:t>Future work on </a:t>
            </a:r>
            <a:r>
              <a:rPr lang="en-US" sz="1800" b="1" dirty="0">
                <a:latin typeface="+mj-lt"/>
              </a:rPr>
              <a:t>collecting the material and events</a:t>
            </a:r>
            <a:r>
              <a:rPr lang="en-US" sz="1800" dirty="0">
                <a:latin typeface="+mj-lt"/>
              </a:rPr>
              <a:t>, and on </a:t>
            </a:r>
            <a:r>
              <a:rPr lang="en-US" sz="1800" b="1" dirty="0">
                <a:latin typeface="+mj-lt"/>
              </a:rPr>
              <a:t>metadata</a:t>
            </a:r>
            <a:r>
              <a:rPr lang="en-US" sz="1800" dirty="0">
                <a:latin typeface="+mj-lt"/>
              </a:rPr>
              <a:t> definition to index the training content.</a:t>
            </a:r>
          </a:p>
          <a:p>
            <a:pPr algn="just">
              <a:spcAft>
                <a:spcPts val="1200"/>
              </a:spcAft>
            </a:pPr>
            <a:endParaRPr lang="en-US" sz="1800" dirty="0">
              <a:latin typeface="+mj-lt"/>
            </a:endParaRPr>
          </a:p>
          <a:p>
            <a:pPr algn="just">
              <a:spcAft>
                <a:spcPts val="1200"/>
              </a:spcAft>
            </a:pPr>
            <a:endParaRPr lang="en-US" sz="1800" dirty="0">
              <a:latin typeface="+mj-lt"/>
            </a:endParaRPr>
          </a:p>
          <a:p>
            <a:pPr algn="just">
              <a:spcAft>
                <a:spcPts val="1200"/>
              </a:spcAft>
            </a:pPr>
            <a:endParaRPr lang="en-US" sz="1800" dirty="0">
              <a:latin typeface="+mj-lt"/>
            </a:endParaRPr>
          </a:p>
          <a:p>
            <a:pPr algn="just">
              <a:spcAft>
                <a:spcPts val="1200"/>
              </a:spcAft>
            </a:pPr>
            <a:endParaRPr lang="fr-FR" sz="2000" dirty="0">
              <a:latin typeface="+mj-lt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BABBECAA-E889-42FC-9CCB-7DEA02AA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76" y="365125"/>
            <a:ext cx="11377264" cy="1119659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4C4D4F"/>
                </a:solidFill>
                <a:latin typeface="Muli Regular"/>
              </a:rPr>
              <a:t>Ambition: </a:t>
            </a:r>
            <a:r>
              <a:rPr lang="fr-FR" sz="2800" dirty="0" err="1">
                <a:solidFill>
                  <a:srgbClr val="4C4D4F"/>
                </a:solidFill>
                <a:latin typeface="Muli Regular"/>
              </a:rPr>
              <a:t>Provide</a:t>
            </a:r>
            <a:r>
              <a:rPr lang="fr-FR" sz="2800" dirty="0">
                <a:solidFill>
                  <a:srgbClr val="4C4D4F"/>
                </a:solidFill>
                <a:latin typeface="Muli Regular"/>
              </a:rPr>
              <a:t> a training portal </a:t>
            </a:r>
            <a:r>
              <a:rPr lang="fr-FR" sz="2800" dirty="0" err="1">
                <a:solidFill>
                  <a:srgbClr val="4C4D4F"/>
                </a:solidFill>
                <a:latin typeface="Muli Regular"/>
              </a:rPr>
              <a:t>dedicated</a:t>
            </a:r>
            <a:r>
              <a:rPr lang="fr-FR" sz="2800" dirty="0">
                <a:solidFill>
                  <a:srgbClr val="4C4D4F"/>
                </a:solidFill>
                <a:latin typeface="Muli Regular"/>
              </a:rPr>
              <a:t> to </a:t>
            </a:r>
            <a:r>
              <a:rPr lang="fr-FR" sz="2800" dirty="0" err="1">
                <a:solidFill>
                  <a:srgbClr val="4C4D4F"/>
                </a:solidFill>
                <a:latin typeface="Muli Regular"/>
              </a:rPr>
              <a:t>PaN</a:t>
            </a:r>
            <a:r>
              <a:rPr lang="fr-FR" sz="2800" dirty="0">
                <a:solidFill>
                  <a:srgbClr val="4C4D4F"/>
                </a:solidFill>
                <a:latin typeface="Muli Regular"/>
              </a:rPr>
              <a:t> </a:t>
            </a:r>
            <a:r>
              <a:rPr lang="fr-FR" sz="2800" dirty="0" err="1">
                <a:solidFill>
                  <a:srgbClr val="4C4D4F"/>
                </a:solidFill>
                <a:latin typeface="Muli Regular"/>
              </a:rPr>
              <a:t>community</a:t>
            </a:r>
            <a:endParaRPr lang="fr-FR" sz="2800" dirty="0">
              <a:solidFill>
                <a:srgbClr val="4C4D4F"/>
              </a:solidFill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5361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5D245D40-AC38-4D1E-90FC-F09A4618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74" y="1035615"/>
            <a:ext cx="3382818" cy="414927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fr-FR" sz="2400" dirty="0" err="1">
                <a:solidFill>
                  <a:srgbClr val="4C4D4F"/>
                </a:solidFill>
                <a:ea typeface="+mj-ea"/>
              </a:rPr>
              <a:t>PaN</a:t>
            </a:r>
            <a:r>
              <a:rPr lang="fr-FR" sz="2400" dirty="0">
                <a:solidFill>
                  <a:srgbClr val="4C4D4F"/>
                </a:solidFill>
                <a:ea typeface="+mj-ea"/>
              </a:rPr>
              <a:t> training portal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xmlns="" id="{493CB237-A9F1-4B68-B1D3-E1F73FCB4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61852" cy="3979639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None/>
            </a:pPr>
            <a:endParaRPr lang="fr-FR" sz="1800" b="1" dirty="0">
              <a:solidFill>
                <a:srgbClr val="E01783"/>
              </a:solidFill>
            </a:endParaRPr>
          </a:p>
          <a:p>
            <a:pPr marL="0" indent="0" algn="ctr">
              <a:buNone/>
            </a:pPr>
            <a:r>
              <a:rPr lang="fr-FR" sz="2000" b="1" dirty="0">
                <a:solidFill>
                  <a:srgbClr val="4C4D4F"/>
                </a:solidFill>
                <a:ea typeface="+mj-ea"/>
              </a:rPr>
              <a:t>Training </a:t>
            </a:r>
            <a:r>
              <a:rPr lang="fr-FR" sz="2000" b="1" dirty="0" err="1">
                <a:solidFill>
                  <a:srgbClr val="4C4D4F"/>
                </a:solidFill>
                <a:ea typeface="+mj-ea"/>
              </a:rPr>
              <a:t>events</a:t>
            </a:r>
            <a:endParaRPr lang="fr-FR" sz="2000" b="1" dirty="0">
              <a:solidFill>
                <a:srgbClr val="4C4D4F"/>
              </a:solidFill>
              <a:ea typeface="+mj-ea"/>
            </a:endParaRPr>
          </a:p>
          <a:p>
            <a:endParaRPr lang="en-US" sz="2000" dirty="0"/>
          </a:p>
          <a:p>
            <a:r>
              <a:rPr lang="en-US" sz="1800" b="1" dirty="0"/>
              <a:t>Catalogue of training events </a:t>
            </a:r>
            <a:r>
              <a:rPr lang="en-US" sz="1800" dirty="0"/>
              <a:t>of interest for the </a:t>
            </a:r>
            <a:r>
              <a:rPr lang="en-US" sz="1800" dirty="0" err="1"/>
              <a:t>PaN</a:t>
            </a:r>
            <a:r>
              <a:rPr lang="en-US" sz="1800" dirty="0"/>
              <a:t> community (Online and f2f events)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Workshops, MOOCs, summer schools, </a:t>
            </a:r>
            <a:r>
              <a:rPr lang="en-US" sz="1800" dirty="0" smtClean="0"/>
              <a:t>online courses, webinars…</a:t>
            </a:r>
            <a:endParaRPr lang="fr-FR" sz="1800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xmlns="" id="{67CDB19B-CC99-4B7C-9F44-E1DFD079689A}"/>
              </a:ext>
            </a:extLst>
          </p:cNvPr>
          <p:cNvSpPr txBox="1">
            <a:spLocks/>
          </p:cNvSpPr>
          <p:nvPr/>
        </p:nvSpPr>
        <p:spPr>
          <a:xfrm>
            <a:off x="4529133" y="1831686"/>
            <a:ext cx="3261852" cy="3973578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100" b="1" dirty="0">
              <a:solidFill>
                <a:srgbClr val="E01783"/>
              </a:solidFill>
            </a:endParaRPr>
          </a:p>
          <a:p>
            <a:pPr marL="0" indent="0" algn="ctr" defTabSz="457200">
              <a:spcBef>
                <a:spcPts val="0"/>
              </a:spcBef>
              <a:buNone/>
            </a:pPr>
            <a:endParaRPr lang="fr-FR" sz="2000" b="1" dirty="0">
              <a:solidFill>
                <a:srgbClr val="4C4D4F"/>
              </a:solidFill>
              <a:ea typeface="+mj-ea"/>
            </a:endParaRPr>
          </a:p>
          <a:p>
            <a:pPr marL="0" indent="0" algn="ctr" defTabSz="457200">
              <a:spcBef>
                <a:spcPts val="0"/>
              </a:spcBef>
              <a:buNone/>
            </a:pPr>
            <a:r>
              <a:rPr lang="fr-FR" sz="2000" b="1" dirty="0">
                <a:solidFill>
                  <a:srgbClr val="4C4D4F"/>
                </a:solidFill>
                <a:ea typeface="+mj-ea"/>
              </a:rPr>
              <a:t>Training </a:t>
            </a:r>
            <a:r>
              <a:rPr lang="fr-FR" sz="2000" b="1" dirty="0" err="1">
                <a:solidFill>
                  <a:srgbClr val="4C4D4F"/>
                </a:solidFill>
                <a:ea typeface="+mj-ea"/>
              </a:rPr>
              <a:t>material</a:t>
            </a:r>
            <a:r>
              <a:rPr lang="fr-FR" sz="2000" b="1" dirty="0">
                <a:solidFill>
                  <a:srgbClr val="4C4D4F"/>
                </a:solidFill>
                <a:ea typeface="+mj-ea"/>
              </a:rPr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sz="900" b="1" dirty="0">
              <a:solidFill>
                <a:srgbClr val="E01783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800" b="1" dirty="0"/>
              <a:t>Catalogue of training materials </a:t>
            </a:r>
            <a:r>
              <a:rPr lang="en-US" sz="1800" dirty="0"/>
              <a:t>of interest for the </a:t>
            </a:r>
            <a:r>
              <a:rPr lang="en-US" sz="1800" dirty="0" err="1"/>
              <a:t>PaN</a:t>
            </a:r>
            <a:r>
              <a:rPr lang="en-US" sz="1800" dirty="0"/>
              <a:t> community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External links to content provider’s website or repositories as </a:t>
            </a:r>
            <a:r>
              <a:rPr lang="en-US" sz="1800" dirty="0" err="1"/>
              <a:t>Github</a:t>
            </a:r>
            <a:r>
              <a:rPr lang="en-US" sz="1800" dirty="0"/>
              <a:t>, GitLab, </a:t>
            </a:r>
            <a:r>
              <a:rPr lang="en-US" sz="1800" dirty="0" err="1"/>
              <a:t>Zenodo</a:t>
            </a:r>
            <a:r>
              <a:rPr lang="en-US" sz="1800" dirty="0"/>
              <a:t>, Open Aire, </a:t>
            </a:r>
            <a:r>
              <a:rPr lang="en-US" sz="1800" dirty="0" err="1"/>
              <a:t>etc</a:t>
            </a:r>
            <a:endParaRPr lang="fr-FR" sz="1800" dirty="0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xmlns="" id="{1B1FD980-AC68-4856-ABF2-E3C8F3F7C01F}"/>
              </a:ext>
            </a:extLst>
          </p:cNvPr>
          <p:cNvSpPr txBox="1">
            <a:spLocks/>
          </p:cNvSpPr>
          <p:nvPr/>
        </p:nvSpPr>
        <p:spPr>
          <a:xfrm>
            <a:off x="8187813" y="1825625"/>
            <a:ext cx="3261852" cy="3973578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400" b="1" dirty="0">
              <a:solidFill>
                <a:srgbClr val="E0178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fr-FR" sz="200" b="1" dirty="0">
              <a:solidFill>
                <a:srgbClr val="E01783"/>
              </a:solidFill>
            </a:endParaRPr>
          </a:p>
          <a:p>
            <a:pPr marL="0" indent="0" algn="ctr" defTabSz="457200">
              <a:spcBef>
                <a:spcPts val="0"/>
              </a:spcBef>
              <a:buNone/>
            </a:pPr>
            <a:endParaRPr lang="fr-FR" sz="2000" b="1" dirty="0">
              <a:solidFill>
                <a:srgbClr val="4C4D4F"/>
              </a:solidFill>
              <a:ea typeface="+mj-ea"/>
            </a:endParaRPr>
          </a:p>
          <a:p>
            <a:pPr marL="0" indent="0" algn="ctr" defTabSz="457200">
              <a:spcBef>
                <a:spcPts val="0"/>
              </a:spcBef>
              <a:buNone/>
            </a:pPr>
            <a:r>
              <a:rPr lang="fr-FR" sz="2000" b="1" dirty="0">
                <a:solidFill>
                  <a:srgbClr val="4C4D4F"/>
                </a:solidFill>
                <a:ea typeface="+mj-ea"/>
              </a:rPr>
              <a:t>E-learning platform</a:t>
            </a:r>
          </a:p>
          <a:p>
            <a:endParaRPr lang="en-US" sz="1000" b="1" dirty="0"/>
          </a:p>
          <a:p>
            <a:r>
              <a:rPr lang="en-US" sz="1800" b="1" dirty="0"/>
              <a:t>Tool available to create and store training material</a:t>
            </a:r>
          </a:p>
          <a:p>
            <a:pPr marL="628650" lvl="2"/>
            <a:r>
              <a:rPr lang="en-US" sz="1600" dirty="0"/>
              <a:t>Moodle with </a:t>
            </a:r>
            <a:r>
              <a:rPr lang="en-US" sz="1600" dirty="0" err="1"/>
              <a:t>Jupyter</a:t>
            </a:r>
            <a:r>
              <a:rPr lang="en-US" sz="1600" dirty="0"/>
              <a:t> integration</a:t>
            </a:r>
          </a:p>
          <a:p>
            <a:pPr marL="628650" lvl="2"/>
            <a:r>
              <a:rPr lang="en-US" sz="1600" dirty="0"/>
              <a:t>Simulation tools</a:t>
            </a:r>
          </a:p>
          <a:p>
            <a:pPr marL="628650" lvl="2"/>
            <a:r>
              <a:rPr lang="en-US" sz="1600" dirty="0" err="1"/>
              <a:t>MediaWiki</a:t>
            </a:r>
            <a:endParaRPr lang="fr-FR" sz="1600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xmlns="" id="{39864907-D8E5-4676-9613-456B6F6EF11F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flipH="1">
            <a:off x="2469126" y="1243079"/>
            <a:ext cx="1995948" cy="582546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xmlns="" id="{1B9C6E3B-A9F0-41EE-B09A-7C76D1482EAA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156483" y="1450542"/>
            <a:ext cx="0" cy="375083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xmlns="" id="{D39A0D32-67F9-4722-B34C-AFDC6FCBF2A4}"/>
              </a:ext>
            </a:extLst>
          </p:cNvPr>
          <p:cNvCxnSpPr>
            <a:cxnSpLocks/>
            <a:stCxn id="2" idx="3"/>
            <a:endCxn id="5" idx="0"/>
          </p:cNvCxnSpPr>
          <p:nvPr/>
        </p:nvCxnSpPr>
        <p:spPr>
          <a:xfrm>
            <a:off x="7847892" y="1243079"/>
            <a:ext cx="1970847" cy="582546"/>
          </a:xfrm>
          <a:prstGeom prst="straightConnector1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5D671A40-227D-489E-9C06-9F5F1DDE3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579" y="2077191"/>
            <a:ext cx="1445603" cy="803733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DA9A1132-6925-4C09-BC3B-98FD6DFB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86" y="2077191"/>
            <a:ext cx="1463524" cy="822431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B79742A9-920D-419C-A8B9-BF83DA2D7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590" y="2043729"/>
            <a:ext cx="1203530" cy="837195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6ABC183B-39E9-45E0-BDBF-66B6474C107C}"/>
              </a:ext>
            </a:extLst>
          </p:cNvPr>
          <p:cNvSpPr txBox="1"/>
          <p:nvPr/>
        </p:nvSpPr>
        <p:spPr>
          <a:xfrm>
            <a:off x="991457" y="274585"/>
            <a:ext cx="2458553" cy="523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Ambition</a:t>
            </a:r>
          </a:p>
        </p:txBody>
      </p:sp>
      <p:pic>
        <p:nvPicPr>
          <p:cNvPr id="1026" name="Picture 2" descr="EOSC Portal">
            <a:extLst>
              <a:ext uri="{FF2B5EF4-FFF2-40B4-BE49-F238E27FC236}">
                <a16:creationId xmlns:a16="http://schemas.microsoft.com/office/drawing/2014/main" xmlns="" id="{20C1ED4A-9BCC-457D-91EB-3073702BB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710" y="188702"/>
            <a:ext cx="1842627" cy="69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xmlns="" id="{03057C87-E872-4D0F-88E7-2268226AE895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7316691" y="-624013"/>
            <a:ext cx="499420" cy="2819837"/>
          </a:xfrm>
          <a:prstGeom prst="curvedConnector2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479376" y="2485191"/>
            <a:ext cx="7310043" cy="446276"/>
          </a:xfrm>
        </p:spPr>
        <p:txBody>
          <a:bodyPr/>
          <a:lstStyle/>
          <a:p>
            <a:pPr>
              <a:defRPr/>
            </a:pPr>
            <a:r>
              <a:rPr lang="en-GB" dirty="0">
                <a:latin typeface="Muli Regular"/>
              </a:rPr>
              <a:t>Overview</a:t>
            </a:r>
            <a:endParaRPr dirty="0">
              <a:latin typeface="Muli Regular"/>
            </a:endParaRPr>
          </a:p>
        </p:txBody>
      </p:sp>
      <p:sp>
        <p:nvSpPr>
          <p:cNvPr id="5" name="Title 1"/>
          <p:cNvSpPr>
            <a:spLocks/>
          </p:cNvSpPr>
          <p:nvPr/>
        </p:nvSpPr>
        <p:spPr bwMode="auto">
          <a:xfrm>
            <a:off x="1025497" y="3109426"/>
            <a:ext cx="10327087" cy="2479814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 defTabSz="457200">
              <a:spcBef>
                <a:spcPts val="0"/>
              </a:spcBef>
              <a:buNone/>
              <a:defRPr sz="2900" b="1" i="0">
                <a:solidFill>
                  <a:srgbClr val="4C4D4F"/>
                </a:solidFill>
                <a:latin typeface="Muli Black"/>
                <a:ea typeface="+mj-ea"/>
                <a:cs typeface="Muli Black"/>
              </a:defRPr>
            </a:lvl1pPr>
          </a:lstStyle>
          <a:p>
            <a:pPr marL="342900" lvl="0" indent="-342900">
              <a:spcAft>
                <a:spcPts val="1800"/>
              </a:spcAft>
              <a:buFontTx/>
              <a:buChar char="-"/>
            </a:pPr>
            <a:r>
              <a:rPr lang="en-US" sz="2400" b="0" dirty="0">
                <a:latin typeface="Muli Regular"/>
              </a:rPr>
              <a:t>Objectives, deliverables, dependencies</a:t>
            </a:r>
          </a:p>
          <a:p>
            <a:pPr marL="342900" lvl="0" indent="-342900">
              <a:spcAft>
                <a:spcPts val="1800"/>
              </a:spcAft>
              <a:buFontTx/>
              <a:buChar char="-"/>
            </a:pPr>
            <a:r>
              <a:rPr lang="en-US" sz="2400" b="0" dirty="0">
                <a:latin typeface="Muli Regular"/>
              </a:rPr>
              <a:t>Common achievements of this year</a:t>
            </a:r>
            <a:endParaRPr lang="fr-FR" sz="2000" b="0" dirty="0">
              <a:latin typeface="Muli Regular"/>
            </a:endParaRPr>
          </a:p>
          <a:p>
            <a:pPr marL="342900" lvl="0" indent="-342900">
              <a:spcAft>
                <a:spcPts val="1800"/>
              </a:spcAft>
              <a:buFontTx/>
              <a:buChar char="-"/>
            </a:pPr>
            <a:r>
              <a:rPr lang="en-US" sz="2400" b="0" dirty="0">
                <a:latin typeface="Muli Regular"/>
              </a:rPr>
              <a:t>Past and foreseen engagement with users </a:t>
            </a:r>
          </a:p>
          <a:p>
            <a:pPr marL="342900" lvl="0" indent="-342900">
              <a:spcAft>
                <a:spcPts val="1800"/>
              </a:spcAft>
              <a:buFontTx/>
              <a:buChar char="-"/>
            </a:pPr>
            <a:r>
              <a:rPr lang="en-US" sz="2400" b="0" dirty="0"/>
              <a:t>Next steps for the upcoming 12 months</a:t>
            </a:r>
            <a:endParaRPr lang="fr-FR" sz="2400" b="0" dirty="0">
              <a:latin typeface="Muli Regular"/>
            </a:endParaRPr>
          </a:p>
          <a:p>
            <a:pPr marL="285750" indent="-285750">
              <a:lnSpc>
                <a:spcPct val="90000"/>
              </a:lnSpc>
              <a:spcAft>
                <a:spcPts val="1800"/>
              </a:spcAft>
              <a:buFontTx/>
              <a:buChar char="-"/>
              <a:defRPr/>
            </a:pPr>
            <a:endParaRPr lang="en-GB" sz="2000" b="0" dirty="0">
              <a:latin typeface="Muli Regular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68247F7B-D1F0-40A9-85FF-DA82305A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15" y="0"/>
            <a:ext cx="12199374" cy="23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4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xmlns="" id="{DFA5E1BF-A8FB-44A3-8B7B-C30BBFBBA77A}"/>
              </a:ext>
            </a:extLst>
          </p:cNvPr>
          <p:cNvGrpSpPr/>
          <p:nvPr/>
        </p:nvGrpSpPr>
        <p:grpSpPr>
          <a:xfrm>
            <a:off x="311831" y="1855369"/>
            <a:ext cx="4649516" cy="4525963"/>
            <a:chOff x="311831" y="1855369"/>
            <a:chExt cx="4649516" cy="4525963"/>
          </a:xfrm>
        </p:grpSpPr>
        <p:pic>
          <p:nvPicPr>
            <p:cNvPr id="5" name="Content Placeholder 8">
              <a:extLst>
                <a:ext uri="{FF2B5EF4-FFF2-40B4-BE49-F238E27FC236}">
                  <a16:creationId xmlns:a16="http://schemas.microsoft.com/office/drawing/2014/main" xmlns="" id="{51322F36-0DE7-A241-9F6C-158661B8A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831" y="1855369"/>
              <a:ext cx="4649516" cy="4525963"/>
            </a:xfrm>
            <a:prstGeom prst="rect">
              <a:avLst/>
            </a:prstGeom>
          </p:spPr>
        </p:pic>
        <p:sp>
          <p:nvSpPr>
            <p:cNvPr id="43" name="Donut 42">
              <a:extLst>
                <a:ext uri="{FF2B5EF4-FFF2-40B4-BE49-F238E27FC236}">
                  <a16:creationId xmlns:a16="http://schemas.microsoft.com/office/drawing/2014/main" xmlns="" id="{4007523C-C867-F041-A3D7-DAED470892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9777" y="4531200"/>
              <a:ext cx="679913" cy="672075"/>
            </a:xfrm>
            <a:prstGeom prst="donut">
              <a:avLst>
                <a:gd name="adj" fmla="val 10438"/>
              </a:avLst>
            </a:prstGeom>
            <a:solidFill>
              <a:schemeClr val="bg1"/>
            </a:solidFill>
            <a:ln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381002"/>
            <a:ext cx="11111408" cy="446276"/>
          </a:xfrm>
        </p:spPr>
        <p:txBody>
          <a:bodyPr>
            <a:normAutofit/>
          </a:bodyPr>
          <a:lstStyle/>
          <a:p>
            <a:r>
              <a:rPr lang="en-US" dirty="0"/>
              <a:t>Sustainability: </a:t>
            </a:r>
            <a:r>
              <a:rPr lang="en-US" dirty="0" err="1"/>
              <a:t>PaN</a:t>
            </a:r>
            <a:r>
              <a:rPr lang="en-US" dirty="0"/>
              <a:t> facilities covered by PaNOSC/ExPaNDS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166FE09-920D-8A4C-8559-1F0947B7634B}"/>
              </a:ext>
            </a:extLst>
          </p:cNvPr>
          <p:cNvSpPr txBox="1"/>
          <p:nvPr/>
        </p:nvSpPr>
        <p:spPr>
          <a:xfrm>
            <a:off x="1026091" y="1039036"/>
            <a:ext cx="3060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>
                <a:solidFill>
                  <a:schemeClr val="bg2">
                    <a:lumMod val="50000"/>
                  </a:schemeClr>
                </a:solidFill>
                <a:latin typeface="Muli Regular"/>
              </a:rPr>
              <a:t>Photon (LEAPS)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810C5B6-A140-2448-9A6F-D50D4E51C72B}"/>
              </a:ext>
            </a:extLst>
          </p:cNvPr>
          <p:cNvSpPr txBox="1"/>
          <p:nvPr/>
        </p:nvSpPr>
        <p:spPr>
          <a:xfrm>
            <a:off x="8469824" y="954110"/>
            <a:ext cx="3059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t-IT"/>
            </a:defPPr>
            <a:lvl1pPr algn="ctr">
              <a:defRPr sz="3600">
                <a:solidFill>
                  <a:schemeClr val="bg2">
                    <a:lumMod val="50000"/>
                  </a:schemeClr>
                </a:solidFill>
                <a:latin typeface="Muli Regular"/>
              </a:defRPr>
            </a:lvl1pPr>
          </a:lstStyle>
          <a:p>
            <a:r>
              <a:rPr lang="en-GB" dirty="0"/>
              <a:t>Neutron (LENS)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07A6D648-9B37-CF4E-8E43-2967CBC718C1}"/>
              </a:ext>
            </a:extLst>
          </p:cNvPr>
          <p:cNvGrpSpPr/>
          <p:nvPr/>
        </p:nvGrpSpPr>
        <p:grpSpPr>
          <a:xfrm>
            <a:off x="4943871" y="893881"/>
            <a:ext cx="2441500" cy="994782"/>
            <a:chOff x="4773387" y="1094389"/>
            <a:chExt cx="2277785" cy="9097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A6504772-6BB4-0441-B4CF-B91AF6456C14}"/>
                </a:ext>
              </a:extLst>
            </p:cNvPr>
            <p:cNvSpPr/>
            <p:nvPr/>
          </p:nvSpPr>
          <p:spPr>
            <a:xfrm>
              <a:off x="4773387" y="1094389"/>
              <a:ext cx="2277785" cy="909751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33" name="Donut 32">
              <a:extLst>
                <a:ext uri="{FF2B5EF4-FFF2-40B4-BE49-F238E27FC236}">
                  <a16:creationId xmlns:a16="http://schemas.microsoft.com/office/drawing/2014/main" xmlns="" id="{C27F1975-9E65-1B48-A3E8-355893FBFB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17403" y="1181265"/>
              <a:ext cx="316489" cy="316488"/>
            </a:xfrm>
            <a:prstGeom prst="donut">
              <a:avLst>
                <a:gd name="adj" fmla="val 10438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7BC5A5E4-6BF5-0C4B-94B5-F7E640237EC1}"/>
                </a:ext>
              </a:extLst>
            </p:cNvPr>
            <p:cNvSpPr txBox="1"/>
            <p:nvPr/>
          </p:nvSpPr>
          <p:spPr>
            <a:xfrm>
              <a:off x="5292020" y="1168030"/>
              <a:ext cx="102553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chemeClr val="accent6">
                      <a:lumMod val="50000"/>
                    </a:schemeClr>
                  </a:solidFill>
                </a:rPr>
                <a:t>PaNOSC</a:t>
              </a:r>
            </a:p>
          </p:txBody>
        </p:sp>
        <p:sp>
          <p:nvSpPr>
            <p:cNvPr id="35" name="Donut 34">
              <a:extLst>
                <a:ext uri="{FF2B5EF4-FFF2-40B4-BE49-F238E27FC236}">
                  <a16:creationId xmlns:a16="http://schemas.microsoft.com/office/drawing/2014/main" xmlns="" id="{DD990DE3-B4E0-A943-90EA-E70AF7405C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2570" y="1555312"/>
              <a:ext cx="331988" cy="331924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9A903808-14AA-834B-94D8-B0E23677986F}"/>
                </a:ext>
              </a:extLst>
            </p:cNvPr>
            <p:cNvSpPr txBox="1"/>
            <p:nvPr/>
          </p:nvSpPr>
          <p:spPr>
            <a:xfrm>
              <a:off x="5293672" y="1519712"/>
              <a:ext cx="11120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chemeClr val="accent5">
                      <a:lumMod val="75000"/>
                    </a:schemeClr>
                  </a:solidFill>
                </a:rPr>
                <a:t>ExPaNDS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6B5D8277-B593-3945-87C3-9E50B3033EE5}"/>
              </a:ext>
            </a:extLst>
          </p:cNvPr>
          <p:cNvGrpSpPr/>
          <p:nvPr/>
        </p:nvGrpSpPr>
        <p:grpSpPr>
          <a:xfrm>
            <a:off x="319169" y="1965911"/>
            <a:ext cx="8509699" cy="4487427"/>
            <a:chOff x="319170" y="2037918"/>
            <a:chExt cx="8509698" cy="4487426"/>
          </a:xfrm>
        </p:grpSpPr>
        <p:sp>
          <p:nvSpPr>
            <p:cNvPr id="3" name="Donut 2">
              <a:extLst>
                <a:ext uri="{FF2B5EF4-FFF2-40B4-BE49-F238E27FC236}">
                  <a16:creationId xmlns:a16="http://schemas.microsoft.com/office/drawing/2014/main" xmlns="" id="{8E9E6BC7-4484-AB4C-9883-D051240E2F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69" y="2436493"/>
              <a:ext cx="778797" cy="778797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9" name="Donut 8">
              <a:extLst>
                <a:ext uri="{FF2B5EF4-FFF2-40B4-BE49-F238E27FC236}">
                  <a16:creationId xmlns:a16="http://schemas.microsoft.com/office/drawing/2014/main" xmlns="" id="{E6B0F0C9-4E96-234E-A645-92441A4A6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9470" y="2037918"/>
              <a:ext cx="757610" cy="757610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10" name="Donut 9">
              <a:extLst>
                <a:ext uri="{FF2B5EF4-FFF2-40B4-BE49-F238E27FC236}">
                  <a16:creationId xmlns:a16="http://schemas.microsoft.com/office/drawing/2014/main" xmlns="" id="{4B29720E-543F-E646-8991-BA298194BF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7601" y="2461664"/>
              <a:ext cx="755966" cy="755966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11" name="Donut 10">
              <a:extLst>
                <a:ext uri="{FF2B5EF4-FFF2-40B4-BE49-F238E27FC236}">
                  <a16:creationId xmlns:a16="http://schemas.microsoft.com/office/drawing/2014/main" xmlns="" id="{CD507DA2-ABEB-CD4E-9896-7AE915CCC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542" y="3807667"/>
              <a:ext cx="795417" cy="795417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12" name="Donut 11">
              <a:extLst>
                <a:ext uri="{FF2B5EF4-FFF2-40B4-BE49-F238E27FC236}">
                  <a16:creationId xmlns:a16="http://schemas.microsoft.com/office/drawing/2014/main" xmlns="" id="{D2CA26CF-833D-0B46-93A1-FF82AFDA54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3481" y="5741490"/>
              <a:ext cx="783854" cy="783854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13" name="Donut 12">
              <a:extLst>
                <a:ext uri="{FF2B5EF4-FFF2-40B4-BE49-F238E27FC236}">
                  <a16:creationId xmlns:a16="http://schemas.microsoft.com/office/drawing/2014/main" xmlns="" id="{1420A965-FEBA-F44A-AEB6-AA0806BE6B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237" y="5158368"/>
              <a:ext cx="797295" cy="797295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14" name="Donut 13">
              <a:extLst>
                <a:ext uri="{FF2B5EF4-FFF2-40B4-BE49-F238E27FC236}">
                  <a16:creationId xmlns:a16="http://schemas.microsoft.com/office/drawing/2014/main" xmlns="" id="{A0AEA2C4-5466-F44C-99AF-FC6606CD0B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284" y="4537261"/>
              <a:ext cx="810445" cy="810445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15" name="Donut 14">
              <a:extLst>
                <a:ext uri="{FF2B5EF4-FFF2-40B4-BE49-F238E27FC236}">
                  <a16:creationId xmlns:a16="http://schemas.microsoft.com/office/drawing/2014/main" xmlns="" id="{4B9011B2-8D51-0141-98B4-D6BC92E59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170" y="3799331"/>
              <a:ext cx="786375" cy="786375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21" name="Donut 20">
              <a:extLst>
                <a:ext uri="{FF2B5EF4-FFF2-40B4-BE49-F238E27FC236}">
                  <a16:creationId xmlns:a16="http://schemas.microsoft.com/office/drawing/2014/main" xmlns="" id="{A82F99DA-A188-C342-A942-47747CE30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438" y="5170141"/>
              <a:ext cx="794728" cy="794728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44" name="Donut 43">
              <a:extLst>
                <a:ext uri="{FF2B5EF4-FFF2-40B4-BE49-F238E27FC236}">
                  <a16:creationId xmlns:a16="http://schemas.microsoft.com/office/drawing/2014/main" xmlns="" id="{EAA2E734-4FF7-BD4B-86D0-BF5539A9D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0651" y="5246263"/>
              <a:ext cx="688217" cy="688086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 dirty="0">
                <a:solidFill>
                  <a:schemeClr val="tx1"/>
                </a:solidFill>
              </a:endParaRPr>
            </a:p>
          </p:txBody>
        </p:sp>
        <p:sp>
          <p:nvSpPr>
            <p:cNvPr id="47" name="Donut 46">
              <a:extLst>
                <a:ext uri="{FF2B5EF4-FFF2-40B4-BE49-F238E27FC236}">
                  <a16:creationId xmlns:a16="http://schemas.microsoft.com/office/drawing/2014/main" xmlns="" id="{6D4D78EB-85F0-AF4B-AA0C-89634DA2E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1607" y="3358052"/>
              <a:ext cx="688217" cy="688086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04D626D9-17AD-9E4B-8057-58784838A3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4" y="2225918"/>
            <a:ext cx="1120775" cy="89233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C36AD479-5676-D14D-9496-120E43B5CA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4" y="3801032"/>
            <a:ext cx="684085" cy="68408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9AE524CB-04FA-D54F-B913-27A3559DCB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30" y="4932264"/>
            <a:ext cx="1089025" cy="1089025"/>
          </a:xfrm>
          <a:prstGeom prst="rect">
            <a:avLst/>
          </a:prstGeom>
        </p:spPr>
      </p:pic>
      <p:sp>
        <p:nvSpPr>
          <p:cNvPr id="19" name="Donut 18">
            <a:extLst>
              <a:ext uri="{FF2B5EF4-FFF2-40B4-BE49-F238E27FC236}">
                <a16:creationId xmlns:a16="http://schemas.microsoft.com/office/drawing/2014/main" xmlns="" id="{22CFEEFD-6FAF-194A-9405-D5DC6FDB19FF}"/>
              </a:ext>
            </a:extLst>
          </p:cNvPr>
          <p:cNvSpPr>
            <a:spLocks noChangeAspect="1"/>
          </p:cNvSpPr>
          <p:nvPr/>
        </p:nvSpPr>
        <p:spPr>
          <a:xfrm>
            <a:off x="1534337" y="1951992"/>
            <a:ext cx="771699" cy="771699"/>
          </a:xfrm>
          <a:prstGeom prst="donut">
            <a:avLst>
              <a:gd name="adj" fmla="val 10438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xmlns="" id="{4384044B-0CA7-6C4A-BA93-BFCA6D9AB449}"/>
              </a:ext>
            </a:extLst>
          </p:cNvPr>
          <p:cNvSpPr>
            <a:spLocks noChangeAspect="1"/>
          </p:cNvSpPr>
          <p:nvPr/>
        </p:nvSpPr>
        <p:spPr>
          <a:xfrm>
            <a:off x="1521600" y="5529598"/>
            <a:ext cx="764271" cy="764271"/>
          </a:xfrm>
          <a:prstGeom prst="donut">
            <a:avLst>
              <a:gd name="adj" fmla="val 10438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56" name="Donut 55">
            <a:extLst>
              <a:ext uri="{FF2B5EF4-FFF2-40B4-BE49-F238E27FC236}">
                <a16:creationId xmlns:a16="http://schemas.microsoft.com/office/drawing/2014/main" xmlns="" id="{D492EE3D-1B60-7745-AD28-DE6191AE4325}"/>
              </a:ext>
            </a:extLst>
          </p:cNvPr>
          <p:cNvSpPr>
            <a:spLocks noChangeAspect="1"/>
          </p:cNvSpPr>
          <p:nvPr/>
        </p:nvSpPr>
        <p:spPr>
          <a:xfrm>
            <a:off x="5376677" y="3531279"/>
            <a:ext cx="1241869" cy="1241871"/>
          </a:xfrm>
          <a:prstGeom prst="donut">
            <a:avLst>
              <a:gd name="adj" fmla="val 3389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59" name="Donut 58">
            <a:extLst>
              <a:ext uri="{FF2B5EF4-FFF2-40B4-BE49-F238E27FC236}">
                <a16:creationId xmlns:a16="http://schemas.microsoft.com/office/drawing/2014/main" xmlns="" id="{D6334A15-2D15-E744-A186-56B75C24E7A5}"/>
              </a:ext>
            </a:extLst>
          </p:cNvPr>
          <p:cNvSpPr>
            <a:spLocks noChangeAspect="1"/>
          </p:cNvSpPr>
          <p:nvPr/>
        </p:nvSpPr>
        <p:spPr>
          <a:xfrm>
            <a:off x="5354881" y="4839753"/>
            <a:ext cx="1277545" cy="1277545"/>
          </a:xfrm>
          <a:prstGeom prst="donut">
            <a:avLst>
              <a:gd name="adj" fmla="val 3264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chemeClr val="tx1"/>
              </a:solidFill>
            </a:endParaRPr>
          </a:p>
        </p:txBody>
      </p:sp>
      <p:sp>
        <p:nvSpPr>
          <p:cNvPr id="60" name="Oval Callout 59">
            <a:extLst>
              <a:ext uri="{FF2B5EF4-FFF2-40B4-BE49-F238E27FC236}">
                <a16:creationId xmlns:a16="http://schemas.microsoft.com/office/drawing/2014/main" xmlns="" id="{E3B56BEB-5475-714D-A585-93D6F8B52C7B}"/>
              </a:ext>
            </a:extLst>
          </p:cNvPr>
          <p:cNvSpPr/>
          <p:nvPr/>
        </p:nvSpPr>
        <p:spPr>
          <a:xfrm>
            <a:off x="7115181" y="2110192"/>
            <a:ext cx="1014412" cy="1071563"/>
          </a:xfrm>
          <a:prstGeom prst="wedgeEllipseCallout">
            <a:avLst>
              <a:gd name="adj1" fmla="val -115976"/>
              <a:gd name="adj2" fmla="val -8675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2A851D9-AF7A-0B45-B6D2-9C2AD719DB09}"/>
              </a:ext>
            </a:extLst>
          </p:cNvPr>
          <p:cNvSpPr txBox="1"/>
          <p:nvPr/>
        </p:nvSpPr>
        <p:spPr>
          <a:xfrm>
            <a:off x="7260728" y="2252479"/>
            <a:ext cx="653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96F0E359-ACC3-6E4B-B8B6-F9948C1B77BA}"/>
              </a:ext>
            </a:extLst>
          </p:cNvPr>
          <p:cNvSpPr txBox="1"/>
          <p:nvPr/>
        </p:nvSpPr>
        <p:spPr>
          <a:xfrm>
            <a:off x="7271455" y="2749319"/>
            <a:ext cx="62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STFC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2621A7DF-DBFB-7F49-9C24-3A391E6CA4D4}"/>
              </a:ext>
            </a:extLst>
          </p:cNvPr>
          <p:cNvSpPr txBox="1"/>
          <p:nvPr/>
        </p:nvSpPr>
        <p:spPr>
          <a:xfrm>
            <a:off x="7136898" y="2500249"/>
            <a:ext cx="8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CESNET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C5048E-C870-8D49-AE6F-2131728BC680}"/>
              </a:ext>
            </a:extLst>
          </p:cNvPr>
          <p:cNvSpPr txBox="1"/>
          <p:nvPr/>
        </p:nvSpPr>
        <p:spPr>
          <a:xfrm>
            <a:off x="3603522" y="6102316"/>
            <a:ext cx="2001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Helmut </a:t>
            </a:r>
            <a:r>
              <a:rPr lang="en-GB" sz="16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Dosch</a:t>
            </a:r>
            <a:endParaRPr lang="en-GB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nut 40">
            <a:extLst>
              <a:ext uri="{FF2B5EF4-FFF2-40B4-BE49-F238E27FC236}">
                <a16:creationId xmlns:a16="http://schemas.microsoft.com/office/drawing/2014/main" xmlns="" id="{A4E0C69E-E59A-4A4D-B021-984C05D23203}"/>
              </a:ext>
            </a:extLst>
          </p:cNvPr>
          <p:cNvSpPr>
            <a:spLocks noChangeAspect="1"/>
          </p:cNvSpPr>
          <p:nvPr/>
        </p:nvSpPr>
        <p:spPr>
          <a:xfrm>
            <a:off x="5420470" y="2158198"/>
            <a:ext cx="1163215" cy="1163215"/>
          </a:xfrm>
          <a:prstGeom prst="donut">
            <a:avLst>
              <a:gd name="adj" fmla="val 37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>
              <a:solidFill>
                <a:schemeClr val="tx1"/>
              </a:solidFill>
            </a:endParaRPr>
          </a:p>
        </p:txBody>
      </p:sp>
      <p:sp>
        <p:nvSpPr>
          <p:cNvPr id="42" name="Donut 41">
            <a:extLst>
              <a:ext uri="{FF2B5EF4-FFF2-40B4-BE49-F238E27FC236}">
                <a16:creationId xmlns:a16="http://schemas.microsoft.com/office/drawing/2014/main" xmlns="" id="{7B923BFF-007D-1449-AFB2-9B6C9FC4D868}"/>
              </a:ext>
            </a:extLst>
          </p:cNvPr>
          <p:cNvSpPr>
            <a:spLocks noChangeAspect="1"/>
          </p:cNvSpPr>
          <p:nvPr/>
        </p:nvSpPr>
        <p:spPr>
          <a:xfrm>
            <a:off x="5304778" y="2029344"/>
            <a:ext cx="1399657" cy="1399657"/>
          </a:xfrm>
          <a:prstGeom prst="donut">
            <a:avLst>
              <a:gd name="adj" fmla="val 437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>
              <a:solidFill>
                <a:schemeClr val="tx1"/>
              </a:solidFill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xmlns="" id="{1C991AD2-3167-440B-A294-EE7FAFCBA653}"/>
              </a:ext>
            </a:extLst>
          </p:cNvPr>
          <p:cNvGrpSpPr/>
          <p:nvPr/>
        </p:nvGrpSpPr>
        <p:grpSpPr>
          <a:xfrm>
            <a:off x="7385371" y="1607544"/>
            <a:ext cx="3816000" cy="4392000"/>
            <a:chOff x="7385371" y="1607544"/>
            <a:chExt cx="3816000" cy="43920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xmlns="" id="{252C840A-7A34-AD4F-A94B-69DD4039F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9" t="13329" r="14844" b="7260"/>
            <a:stretch/>
          </p:blipFill>
          <p:spPr>
            <a:xfrm>
              <a:off x="7385371" y="1607544"/>
              <a:ext cx="3816000" cy="4392000"/>
            </a:xfrm>
            <a:prstGeom prst="rect">
              <a:avLst/>
            </a:prstGeom>
          </p:spPr>
        </p:pic>
        <p:sp>
          <p:nvSpPr>
            <p:cNvPr id="22" name="Donut 21">
              <a:extLst>
                <a:ext uri="{FF2B5EF4-FFF2-40B4-BE49-F238E27FC236}">
                  <a16:creationId xmlns:a16="http://schemas.microsoft.com/office/drawing/2014/main" xmlns="" id="{4007523C-C867-F041-A3D7-DAED470892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0488" y="4745121"/>
              <a:ext cx="679913" cy="679913"/>
            </a:xfrm>
            <a:prstGeom prst="donut">
              <a:avLst>
                <a:gd name="adj" fmla="val 10438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46" name="Donut 45">
              <a:extLst>
                <a:ext uri="{FF2B5EF4-FFF2-40B4-BE49-F238E27FC236}">
                  <a16:creationId xmlns:a16="http://schemas.microsoft.com/office/drawing/2014/main" xmlns="" id="{6D8DC895-65BB-AC41-89E2-4026D7CB9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0210" y="3151378"/>
              <a:ext cx="679913" cy="679913"/>
            </a:xfrm>
            <a:prstGeom prst="donut">
              <a:avLst>
                <a:gd name="adj" fmla="val 10438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  <p:sp>
          <p:nvSpPr>
            <p:cNvPr id="49" name="Donut 48">
              <a:extLst>
                <a:ext uri="{FF2B5EF4-FFF2-40B4-BE49-F238E27FC236}">
                  <a16:creationId xmlns:a16="http://schemas.microsoft.com/office/drawing/2014/main" xmlns="" id="{4007523C-C867-F041-A3D7-DAED470892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80001" y="4732800"/>
              <a:ext cx="679913" cy="672075"/>
            </a:xfrm>
            <a:prstGeom prst="donut">
              <a:avLst>
                <a:gd name="adj" fmla="val 10438"/>
              </a:avLst>
            </a:prstGeom>
            <a:solidFill>
              <a:schemeClr val="bg1"/>
            </a:solidFill>
            <a:ln>
              <a:solidFill>
                <a:srgbClr val="FF66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6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LENS initiative (@LENSinitiative) | Twitter">
            <a:extLst>
              <a:ext uri="{FF2B5EF4-FFF2-40B4-BE49-F238E27FC236}">
                <a16:creationId xmlns:a16="http://schemas.microsoft.com/office/drawing/2014/main" xmlns="" id="{C6134122-2014-4D43-9F2D-6C813641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69" y="1174382"/>
            <a:ext cx="2457595" cy="245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EAPS – League of European Accelerator-based Photon Sources">
            <a:extLst>
              <a:ext uri="{FF2B5EF4-FFF2-40B4-BE49-F238E27FC236}">
                <a16:creationId xmlns:a16="http://schemas.microsoft.com/office/drawing/2014/main" xmlns="" id="{8DE0F0D0-0DFF-4D79-B009-109CF7B3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638" y="1343319"/>
            <a:ext cx="1912313" cy="6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blicity and Resources — LASERLAB-EUROPE">
            <a:extLst>
              <a:ext uri="{FF2B5EF4-FFF2-40B4-BE49-F238E27FC236}">
                <a16:creationId xmlns:a16="http://schemas.microsoft.com/office/drawing/2014/main" xmlns="" id="{6B15B32D-0D1A-4E66-8D60-4D3D6123A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464" y="2659266"/>
            <a:ext cx="1709896" cy="89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AA1293FD-B21A-4024-85CF-160FAC45357C}"/>
              </a:ext>
            </a:extLst>
          </p:cNvPr>
          <p:cNvGrpSpPr/>
          <p:nvPr/>
        </p:nvGrpSpPr>
        <p:grpSpPr>
          <a:xfrm>
            <a:off x="4001604" y="1556792"/>
            <a:ext cx="4005851" cy="3671184"/>
            <a:chOff x="4038455" y="1351869"/>
            <a:chExt cx="3927350" cy="3861950"/>
          </a:xfrm>
        </p:grpSpPr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xmlns="" id="{EAC5CE20-DD06-4C92-8CC8-E9160CAF4E0C}"/>
                </a:ext>
              </a:extLst>
            </p:cNvPr>
            <p:cNvSpPr/>
            <p:nvPr/>
          </p:nvSpPr>
          <p:spPr>
            <a:xfrm>
              <a:off x="4038455" y="1351869"/>
              <a:ext cx="3927350" cy="386195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xmlns="" id="{54EB1124-2C7D-47C6-B985-12150E7E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8546" y="3552336"/>
              <a:ext cx="1784739" cy="857602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xmlns="" id="{268AFE1D-58BB-419A-BA1C-F745A686F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1064" y="2225130"/>
              <a:ext cx="2449159" cy="1020483"/>
            </a:xfrm>
            <a:prstGeom prst="rect">
              <a:avLst/>
            </a:prstGeom>
          </p:spPr>
        </p:pic>
      </p:grpSp>
      <p:pic>
        <p:nvPicPr>
          <p:cNvPr id="1032" name="Picture 8" descr="lightsources-logo – Lightsources.org">
            <a:extLst>
              <a:ext uri="{FF2B5EF4-FFF2-40B4-BE49-F238E27FC236}">
                <a16:creationId xmlns:a16="http://schemas.microsoft.com/office/drawing/2014/main" xmlns="" id="{665F8BD8-7705-49F9-9964-94C1FA226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139" y="3726845"/>
            <a:ext cx="1482273" cy="78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F09806D3-DE6A-4A7E-A43F-610B65FC7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5469" y="4581906"/>
            <a:ext cx="2043294" cy="493209"/>
          </a:xfrm>
          <a:prstGeom prst="rect">
            <a:avLst/>
          </a:prstGeom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xmlns="" id="{2C21C36F-68D1-4B1D-AB18-E93895CF8BDC}"/>
              </a:ext>
            </a:extLst>
          </p:cNvPr>
          <p:cNvGrpSpPr/>
          <p:nvPr/>
        </p:nvGrpSpPr>
        <p:grpSpPr>
          <a:xfrm>
            <a:off x="838101" y="1412399"/>
            <a:ext cx="2213235" cy="1956610"/>
            <a:chOff x="787223" y="1210176"/>
            <a:chExt cx="2213235" cy="1956610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xmlns="" id="{2E088D53-0391-4C50-8B24-243AADF5A0B9}"/>
                </a:ext>
              </a:extLst>
            </p:cNvPr>
            <p:cNvSpPr txBox="1"/>
            <p:nvPr/>
          </p:nvSpPr>
          <p:spPr>
            <a:xfrm>
              <a:off x="787223" y="1210176"/>
              <a:ext cx="2213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/>
                <a:t>ESFRI cluster </a:t>
              </a:r>
              <a:r>
                <a:rPr lang="fr-FR" b="1" u="sng" dirty="0" err="1"/>
                <a:t>projects</a:t>
              </a:r>
              <a:endParaRPr lang="fr-FR" b="1" u="sng" dirty="0"/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xmlns="" id="{1E5A8ED6-270D-45E5-960D-6A4B17D5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2731" y="1658943"/>
              <a:ext cx="894645" cy="561754"/>
            </a:xfrm>
            <a:prstGeom prst="rect">
              <a:avLst/>
            </a:prstGeom>
          </p:spPr>
        </p:pic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xmlns="" id="{B5183DDC-D651-464C-A2F7-71980B8E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1735" y="2213937"/>
              <a:ext cx="843744" cy="952849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xmlns="" id="{12F8C6E9-660E-42D5-918D-BE854B46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46897" y="1672726"/>
              <a:ext cx="967679" cy="470763"/>
            </a:xfrm>
            <a:prstGeom prst="rect">
              <a:avLst/>
            </a:prstGeom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xmlns="" id="{E50A484D-9EFE-4186-AB05-AA788552F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86066" y="2257924"/>
              <a:ext cx="859609" cy="760716"/>
            </a:xfrm>
            <a:prstGeom prst="rect">
              <a:avLst/>
            </a:prstGeom>
          </p:spPr>
        </p:pic>
      </p:grpSp>
      <p:sp>
        <p:nvSpPr>
          <p:cNvPr id="49" name="Title 3">
            <a:extLst>
              <a:ext uri="{FF2B5EF4-FFF2-40B4-BE49-F238E27FC236}">
                <a16:creationId xmlns:a16="http://schemas.microsoft.com/office/drawing/2014/main" xmlns="" id="{C1FF501D-F52A-4F73-AEA9-8F9BB90C7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64" y="260648"/>
            <a:ext cx="11734800" cy="446276"/>
          </a:xfrm>
        </p:spPr>
        <p:txBody>
          <a:bodyPr>
            <a:noAutofit/>
          </a:bodyPr>
          <a:lstStyle/>
          <a:p>
            <a:r>
              <a:rPr lang="sv-SE" sz="2800" dirty="0">
                <a:solidFill>
                  <a:srgbClr val="4C4D4F"/>
                </a:solidFill>
                <a:latin typeface="Muli Regular"/>
              </a:rPr>
              <a:t>Sustainability: Engagement with other initiatives and Stakeholders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67" y="3854676"/>
            <a:ext cx="1228798" cy="57144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46574" y="3398676"/>
            <a:ext cx="3286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2"/>
                </a:solidFill>
              </a:rPr>
              <a:t>Sharing of good practices</a:t>
            </a:r>
          </a:p>
        </p:txBody>
      </p:sp>
      <p:sp>
        <p:nvSpPr>
          <p:cNvPr id="30" name="Ellipse 29"/>
          <p:cNvSpPr/>
          <p:nvPr/>
        </p:nvSpPr>
        <p:spPr>
          <a:xfrm>
            <a:off x="8613381" y="966187"/>
            <a:ext cx="3456384" cy="4680521"/>
          </a:xfrm>
          <a:prstGeom prst="ellipse">
            <a:avLst/>
          </a:prstGeom>
          <a:noFill/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074554" y="5615590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solidFill>
                  <a:schemeClr val="tx2"/>
                </a:solidFill>
              </a:rPr>
              <a:t>Promote</a:t>
            </a:r>
            <a:r>
              <a:rPr lang="fr-FR" sz="2000" b="1" dirty="0">
                <a:solidFill>
                  <a:schemeClr val="tx2"/>
                </a:solidFill>
              </a:rPr>
              <a:t> adoption and </a:t>
            </a:r>
            <a:r>
              <a:rPr lang="fr-FR" sz="2000" b="1" dirty="0" err="1">
                <a:solidFill>
                  <a:schemeClr val="tx2"/>
                </a:solidFill>
              </a:rPr>
              <a:t>sustainability</a:t>
            </a:r>
            <a:endParaRPr lang="fr-FR" sz="2000" b="1" dirty="0">
              <a:solidFill>
                <a:schemeClr val="tx2"/>
              </a:solidFill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226948" y="1104421"/>
            <a:ext cx="3456385" cy="2304256"/>
          </a:xfrm>
          <a:prstGeom prst="ellipse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ouble flèche horizontale 5">
            <a:extLst>
              <a:ext uri="{FF2B5EF4-FFF2-40B4-BE49-F238E27FC236}">
                <a16:creationId xmlns:a16="http://schemas.microsoft.com/office/drawing/2014/main" xmlns="" id="{0B3976D1-A953-4C11-A3DB-2B1927A0F590}"/>
              </a:ext>
            </a:extLst>
          </p:cNvPr>
          <p:cNvSpPr/>
          <p:nvPr/>
        </p:nvSpPr>
        <p:spPr>
          <a:xfrm rot="20045966">
            <a:off x="3536538" y="4228880"/>
            <a:ext cx="665904" cy="44627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double flèche horizontale 6">
            <a:extLst>
              <a:ext uri="{FF2B5EF4-FFF2-40B4-BE49-F238E27FC236}">
                <a16:creationId xmlns:a16="http://schemas.microsoft.com/office/drawing/2014/main" xmlns="" id="{29AE4334-27EE-4E0E-82E8-BB94494FAF63}"/>
              </a:ext>
            </a:extLst>
          </p:cNvPr>
          <p:cNvSpPr/>
          <p:nvPr/>
        </p:nvSpPr>
        <p:spPr>
          <a:xfrm>
            <a:off x="8007455" y="3202288"/>
            <a:ext cx="607358" cy="446276"/>
          </a:xfrm>
          <a:prstGeom prst="leftRightArrow">
            <a:avLst/>
          </a:prstGeom>
          <a:solidFill>
            <a:schemeClr val="tx2"/>
          </a:solidFill>
          <a:ln>
            <a:solidFill>
              <a:srgbClr val="43434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xmlns="" id="{85419471-4F03-4484-B74B-7CE9B5DF44FD}"/>
              </a:ext>
            </a:extLst>
          </p:cNvPr>
          <p:cNvSpPr/>
          <p:nvPr/>
        </p:nvSpPr>
        <p:spPr>
          <a:xfrm rot="736722">
            <a:off x="3684532" y="2084127"/>
            <a:ext cx="665904" cy="44627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xmlns="" id="{78FBF8F0-C87E-4B6D-BA53-24E5DE1BA224}"/>
              </a:ext>
            </a:extLst>
          </p:cNvPr>
          <p:cNvGrpSpPr/>
          <p:nvPr/>
        </p:nvGrpSpPr>
        <p:grpSpPr>
          <a:xfrm>
            <a:off x="191344" y="3789040"/>
            <a:ext cx="3456385" cy="2304256"/>
            <a:chOff x="191344" y="3789040"/>
            <a:chExt cx="3456385" cy="2304256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xmlns="" id="{FF27EA9A-0DD6-4293-BA55-5F14872D0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5699" y="4425348"/>
              <a:ext cx="810432" cy="505052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xmlns="" id="{EBB6516B-9CC7-44CD-BA46-88B74BF33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6427" y="4975861"/>
              <a:ext cx="843834" cy="386640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xmlns="" id="{DE959531-33C2-4038-9EBF-AF744C398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4214" y="5496272"/>
              <a:ext cx="1957388" cy="38100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xmlns="" id="{4C038E2C-671E-474F-9B41-70062BE5C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27026" y="4431287"/>
              <a:ext cx="1588892" cy="39722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xmlns="" id="{305797DE-5441-48BD-829C-BCBEDB7A3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63038" y="4831854"/>
              <a:ext cx="810432" cy="570986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xmlns="" id="{B97F6348-7E20-4F13-91E5-93812A52F0EE}"/>
                </a:ext>
              </a:extLst>
            </p:cNvPr>
            <p:cNvSpPr txBox="1"/>
            <p:nvPr/>
          </p:nvSpPr>
          <p:spPr>
            <a:xfrm>
              <a:off x="695400" y="4027747"/>
              <a:ext cx="2458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u="sng" dirty="0"/>
                <a:t>INFRAEOSC -5B </a:t>
              </a:r>
              <a:r>
                <a:rPr lang="fr-FR" b="1" u="sng" dirty="0" err="1"/>
                <a:t>projects</a:t>
              </a:r>
              <a:endParaRPr lang="fr-FR" b="1" u="sng" dirty="0"/>
            </a:p>
          </p:txBody>
        </p:sp>
        <p:sp>
          <p:nvSpPr>
            <p:cNvPr id="3" name="Ellipse 2"/>
            <p:cNvSpPr/>
            <p:nvPr/>
          </p:nvSpPr>
          <p:spPr>
            <a:xfrm>
              <a:off x="191344" y="3789040"/>
              <a:ext cx="3456385" cy="2304256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Picture 2" descr="EOSC Synergy Branding Kit – EOSC synergy">
              <a:extLst>
                <a:ext uri="{FF2B5EF4-FFF2-40B4-BE49-F238E27FC236}">
                  <a16:creationId xmlns:a16="http://schemas.microsoft.com/office/drawing/2014/main" xmlns="" id="{0BCF4830-DE0C-4EE8-B29F-4CC2EF362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24" y="4840186"/>
              <a:ext cx="880457" cy="59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841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BAFD68C-86D6-A74D-A801-7E1EAEC40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0148" y="3717032"/>
            <a:ext cx="6971704" cy="53860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steps for the upcoming 12 months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D5551DF-AC1F-4305-AC9C-C2E0B9C5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15" y="0"/>
            <a:ext cx="12199374" cy="23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8873F1C-450D-414D-8113-54E6339B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1670"/>
            <a:ext cx="7310043" cy="446276"/>
          </a:xfrm>
        </p:spPr>
        <p:txBody>
          <a:bodyPr>
            <a:normAutofit/>
          </a:bodyPr>
          <a:lstStyle/>
          <a:p>
            <a:r>
              <a:rPr lang="sv-SE" sz="2800" dirty="0">
                <a:latin typeface="Muli Regular"/>
              </a:rPr>
              <a:t>Next steps for the upcoming 12 months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21354D8-7DA0-F34F-B0E1-AAE58CCF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143000"/>
            <a:ext cx="6214864" cy="446276"/>
          </a:xfrm>
        </p:spPr>
        <p:txBody>
          <a:bodyPr>
            <a:normAutofit fontScale="55000" lnSpcReduction="20000"/>
          </a:bodyPr>
          <a:lstStyle/>
          <a:p>
            <a:r>
              <a:rPr lang="sv-SE" dirty="0" err="1">
                <a:latin typeface="Muli Regular"/>
              </a:rPr>
              <a:t>Establishing</a:t>
            </a:r>
            <a:r>
              <a:rPr lang="sv-SE" dirty="0">
                <a:latin typeface="Muli Regular"/>
              </a:rPr>
              <a:t> a strong relation </a:t>
            </a:r>
            <a:r>
              <a:rPr lang="sv-SE" dirty="0" err="1">
                <a:latin typeface="Muli Regular"/>
              </a:rPr>
              <a:t>with</a:t>
            </a:r>
            <a:r>
              <a:rPr lang="sv-SE" dirty="0">
                <a:latin typeface="Muli Regular"/>
              </a:rPr>
              <a:t> </a:t>
            </a:r>
            <a:r>
              <a:rPr lang="sv-SE" dirty="0" err="1">
                <a:latin typeface="Muli Regular"/>
              </a:rPr>
              <a:t>key</a:t>
            </a:r>
            <a:r>
              <a:rPr lang="sv-SE" dirty="0">
                <a:latin typeface="Muli Regular"/>
              </a:rPr>
              <a:t> </a:t>
            </a:r>
            <a:r>
              <a:rPr lang="sv-SE" dirty="0" err="1">
                <a:latin typeface="Muli Regular"/>
              </a:rPr>
              <a:t>stakeholders</a:t>
            </a:r>
            <a:r>
              <a:rPr lang="sv-SE" dirty="0">
                <a:latin typeface="Muli Regular"/>
              </a:rPr>
              <a:t> </a:t>
            </a:r>
            <a:r>
              <a:rPr lang="sv-SE" dirty="0" err="1">
                <a:latin typeface="Muli Regular"/>
              </a:rPr>
              <a:t>within</a:t>
            </a:r>
            <a:r>
              <a:rPr lang="sv-SE" dirty="0">
                <a:latin typeface="Muli Regular"/>
              </a:rPr>
              <a:t> and </a:t>
            </a:r>
            <a:r>
              <a:rPr lang="sv-SE" dirty="0" err="1">
                <a:latin typeface="Muli Regular"/>
              </a:rPr>
              <a:t>outside</a:t>
            </a:r>
            <a:r>
              <a:rPr lang="sv-SE" dirty="0">
                <a:latin typeface="Muli Regular"/>
              </a:rPr>
              <a:t> the </a:t>
            </a:r>
            <a:r>
              <a:rPr lang="sv-SE" dirty="0" err="1">
                <a:latin typeface="Muli Regular"/>
              </a:rPr>
              <a:t>projects</a:t>
            </a:r>
            <a:r>
              <a:rPr lang="sv-SE" dirty="0">
                <a:latin typeface="Muli Regular"/>
              </a:rPr>
              <a:t> is </a:t>
            </a:r>
            <a:r>
              <a:rPr lang="sv-SE" dirty="0" err="1">
                <a:latin typeface="Muli Regular"/>
              </a:rPr>
              <a:t>crucial</a:t>
            </a:r>
            <a:r>
              <a:rPr lang="sv-SE" dirty="0">
                <a:latin typeface="Muli Regular"/>
              </a:rPr>
              <a:t> to the </a:t>
            </a:r>
            <a:r>
              <a:rPr lang="sv-SE" dirty="0" err="1">
                <a:latin typeface="Muli Regular"/>
              </a:rPr>
              <a:t>future</a:t>
            </a:r>
            <a:r>
              <a:rPr lang="sv-SE" dirty="0">
                <a:latin typeface="Muli Regular"/>
              </a:rPr>
              <a:t> adoption and </a:t>
            </a:r>
            <a:r>
              <a:rPr lang="sv-SE" dirty="0" err="1">
                <a:latin typeface="Muli Regular"/>
              </a:rPr>
              <a:t>sustainability</a:t>
            </a:r>
            <a:r>
              <a:rPr lang="sv-SE" dirty="0">
                <a:latin typeface="Muli Regular"/>
              </a:rPr>
              <a:t> </a:t>
            </a:r>
            <a:r>
              <a:rPr lang="sv-SE" dirty="0" err="1">
                <a:latin typeface="Muli Regular"/>
              </a:rPr>
              <a:t>of</a:t>
            </a:r>
            <a:r>
              <a:rPr lang="sv-SE" dirty="0">
                <a:latin typeface="Muli Regular"/>
              </a:rPr>
              <a:t> the </a:t>
            </a:r>
            <a:r>
              <a:rPr lang="sv-SE" dirty="0" err="1">
                <a:latin typeface="Muli Regular"/>
              </a:rPr>
              <a:t>platform</a:t>
            </a:r>
            <a:endParaRPr lang="sv-SE" dirty="0">
              <a:latin typeface="Muli Regular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2161DAA-5C76-3040-AE3C-22EB2EAE87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7368" y="1844824"/>
            <a:ext cx="11305256" cy="4248472"/>
          </a:xfrm>
        </p:spPr>
        <p:txBody>
          <a:bodyPr/>
          <a:lstStyle/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Muli Regular"/>
              </a:rPr>
              <a:t>Technical developments: </a:t>
            </a:r>
            <a:r>
              <a:rPr lang="en-GB" sz="1800" dirty="0" err="1">
                <a:latin typeface="Muli Regular"/>
              </a:rPr>
              <a:t>Jupyter</a:t>
            </a:r>
            <a:r>
              <a:rPr lang="en-GB" sz="1800" dirty="0">
                <a:latin typeface="Muli Regular"/>
              </a:rPr>
              <a:t> integration in the e-learning platform, </a:t>
            </a:r>
            <a:r>
              <a:rPr lang="en-GB" sz="1800" dirty="0" err="1">
                <a:latin typeface="Muli Regular"/>
              </a:rPr>
              <a:t>PaN</a:t>
            </a:r>
            <a:r>
              <a:rPr lang="en-GB" sz="1800" dirty="0">
                <a:latin typeface="Muli Regular"/>
              </a:rPr>
              <a:t> portal prototype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Muli Regular"/>
              </a:rPr>
              <a:t>Identification of training contact points at each facility </a:t>
            </a:r>
            <a:r>
              <a:rPr lang="en-GB" sz="1800" dirty="0">
                <a:latin typeface="Muli Regular"/>
              </a:rPr>
              <a:t>to promote platform adoption and addition of new content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Muli Regular"/>
              </a:rPr>
              <a:t>Organisation of the Train the Trainer workshop </a:t>
            </a:r>
            <a:r>
              <a:rPr lang="en-GB" sz="1800" dirty="0">
                <a:solidFill>
                  <a:schemeClr val="tx1"/>
                </a:solidFill>
                <a:latin typeface="Muli Regular"/>
                <a:sym typeface="Wingdings" panose="05000000000000000000" pitchFamily="2" charset="2"/>
              </a:rPr>
              <a:t>(beginning 2021) and the </a:t>
            </a:r>
            <a:r>
              <a:rPr lang="en-GB" sz="1800" b="1" dirty="0">
                <a:solidFill>
                  <a:schemeClr val="tx1"/>
                </a:solidFill>
                <a:latin typeface="Muli Regular"/>
                <a:sym typeface="Wingdings" panose="05000000000000000000" pitchFamily="2" charset="2"/>
              </a:rPr>
              <a:t>onboarding with EOSC workshop </a:t>
            </a:r>
            <a:r>
              <a:rPr lang="en-GB" sz="1800" dirty="0">
                <a:solidFill>
                  <a:schemeClr val="tx1"/>
                </a:solidFill>
                <a:latin typeface="Muli Regular"/>
                <a:sym typeface="Wingdings" panose="05000000000000000000" pitchFamily="2" charset="2"/>
              </a:rPr>
              <a:t>(April 2021)</a:t>
            </a:r>
            <a:endParaRPr lang="en-GB" sz="1800" dirty="0">
              <a:solidFill>
                <a:schemeClr val="tx1"/>
              </a:solidFill>
              <a:latin typeface="Muli Regular"/>
            </a:endParaRP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Muli Regular"/>
              </a:rPr>
              <a:t>Definition of training objectives and development of training content </a:t>
            </a:r>
            <a:r>
              <a:rPr lang="en-GB" sz="1800" dirty="0">
                <a:solidFill>
                  <a:schemeClr val="tx1"/>
                </a:solidFill>
                <a:latin typeface="Muli Regular"/>
                <a:sym typeface="Wingdings" panose="05000000000000000000" pitchFamily="2" charset="2"/>
              </a:rPr>
              <a:t>: Survey to be sent to PaNOSC and ExPaNDS partners (Dec. 2020)</a:t>
            </a:r>
            <a:endParaRPr lang="en-GB" sz="1800" dirty="0">
              <a:solidFill>
                <a:schemeClr val="tx1"/>
              </a:solidFill>
              <a:latin typeface="Muli Regular"/>
            </a:endParaRP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Muli Regular"/>
              </a:rPr>
              <a:t>Provide guidelines </a:t>
            </a:r>
            <a:r>
              <a:rPr lang="en-US" sz="1800" dirty="0">
                <a:latin typeface="Muli Regular"/>
              </a:rPr>
              <a:t>to create training material and to use the training platform</a:t>
            </a:r>
          </a:p>
          <a:p>
            <a:pPr lvl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Muli Regular"/>
              </a:rPr>
              <a:t>Adoption and sustainability</a:t>
            </a:r>
            <a:r>
              <a:rPr lang="en-GB" sz="1800" dirty="0">
                <a:latin typeface="Muli Regular"/>
              </a:rPr>
              <a:t>: Contact with LEAPS, LENS, </a:t>
            </a:r>
            <a:r>
              <a:rPr lang="en-GB" sz="1800" dirty="0" err="1">
                <a:latin typeface="Muli Regular"/>
              </a:rPr>
              <a:t>LASERLab</a:t>
            </a:r>
            <a:endParaRPr lang="en-GB" sz="1800" dirty="0">
              <a:latin typeface="Muli Regular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882BD22E-4F41-4E7F-8C5E-10968A3F199D}"/>
              </a:ext>
            </a:extLst>
          </p:cNvPr>
          <p:cNvSpPr txBox="1"/>
          <p:nvPr/>
        </p:nvSpPr>
        <p:spPr>
          <a:xfrm>
            <a:off x="7464152" y="402447"/>
            <a:ext cx="4029342" cy="830997"/>
          </a:xfrm>
          <a:prstGeom prst="rect">
            <a:avLst/>
          </a:prstGeom>
          <a:solidFill>
            <a:schemeClr val="tx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CONTRIBUTION FROM OTHER </a:t>
            </a:r>
            <a:r>
              <a:rPr lang="fr-FR" sz="2400" dirty="0" err="1"/>
              <a:t>WPs</a:t>
            </a:r>
            <a:r>
              <a:rPr lang="fr-FR" sz="2400" dirty="0"/>
              <a:t> NEEDED!</a:t>
            </a:r>
          </a:p>
        </p:txBody>
      </p:sp>
    </p:spTree>
    <p:extLst>
      <p:ext uri="{BB962C8B-B14F-4D97-AF65-F5344CB8AC3E}">
        <p14:creationId xmlns:p14="http://schemas.microsoft.com/office/powerpoint/2010/main" val="243180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9BAFD68C-86D6-A74D-A801-7E1EAEC40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0148" y="3717032"/>
            <a:ext cx="6971704" cy="538609"/>
          </a:xfrm>
        </p:spPr>
        <p:txBody>
          <a:bodyPr>
            <a:normAutofit fontScale="90000"/>
          </a:bodyPr>
          <a:lstStyle/>
          <a:p>
            <a:r>
              <a:rPr lang="fr-FR" dirty="0"/>
              <a:t>Objectives, </a:t>
            </a:r>
            <a:r>
              <a:rPr lang="fr-FR" dirty="0" err="1"/>
              <a:t>deliverables</a:t>
            </a:r>
            <a:r>
              <a:rPr lang="fr-FR" dirty="0"/>
              <a:t>, </a:t>
            </a:r>
            <a:r>
              <a:rPr lang="fr-FR" dirty="0" err="1"/>
              <a:t>dependencies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4D5551DF-AC1F-4305-AC9C-C2E0B9C5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15" y="0"/>
            <a:ext cx="12199374" cy="23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6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7E65960C-2E8E-4CDC-B8F7-A3734DBD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>
                <a:solidFill>
                  <a:srgbClr val="4C4D4F"/>
                </a:solidFill>
              </a:rPr>
              <a:t>PaNOSC</a:t>
            </a:r>
            <a:r>
              <a:rPr lang="en-US" sz="2400" dirty="0">
                <a:solidFill>
                  <a:srgbClr val="4C4D4F"/>
                </a:solidFill>
              </a:rPr>
              <a:t> and </a:t>
            </a:r>
            <a:r>
              <a:rPr lang="en-US" sz="2400" dirty="0" err="1">
                <a:solidFill>
                  <a:srgbClr val="4C4D4F"/>
                </a:solidFill>
              </a:rPr>
              <a:t>ExPaNDS</a:t>
            </a:r>
            <a:r>
              <a:rPr lang="en-US" sz="2400" dirty="0">
                <a:solidFill>
                  <a:srgbClr val="4C4D4F"/>
                </a:solidFill>
              </a:rPr>
              <a:t> Training activities objectives</a:t>
            </a:r>
            <a:endParaRPr lang="fr-FR" sz="2400" dirty="0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xmlns="" id="{D7742422-C93B-45D6-9DA5-3541FED53A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7862795"/>
              </p:ext>
            </p:extLst>
          </p:nvPr>
        </p:nvGraphicFramePr>
        <p:xfrm>
          <a:off x="-1392832" y="1202432"/>
          <a:ext cx="9023176" cy="5394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E743A3B6-626E-42E2-9487-4FB970A25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9559" y="3293402"/>
            <a:ext cx="1225161" cy="5887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C4CE0E81-1DEE-45DC-9905-C1C78E7662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9103" y="3882116"/>
            <a:ext cx="1504809" cy="62700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3A9C64D1-FB78-4B71-9237-E2E9DD614A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742" y="1901082"/>
            <a:ext cx="1538858" cy="64119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A5884B0C-FCBE-41F6-AA90-46581D73C816}"/>
              </a:ext>
            </a:extLst>
          </p:cNvPr>
          <p:cNvSpPr txBox="1"/>
          <p:nvPr/>
        </p:nvSpPr>
        <p:spPr>
          <a:xfrm>
            <a:off x="5952612" y="1323920"/>
            <a:ext cx="604804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t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34342"/>
                </a:solidFill>
                <a:latin typeface="Muli Bold"/>
              </a:rPr>
              <a:t>Provide an e-learning platform and service </a:t>
            </a:r>
            <a:r>
              <a:rPr lang="en-US" dirty="0">
                <a:solidFill>
                  <a:srgbClr val="434342"/>
                </a:solidFill>
                <a:latin typeface="Muli Bold"/>
              </a:rPr>
              <a:t>to provide training to staff and users</a:t>
            </a:r>
            <a:endParaRPr lang="fr-FR" dirty="0">
              <a:solidFill>
                <a:srgbClr val="434342"/>
              </a:solidFill>
              <a:latin typeface="Muli Bold"/>
            </a:endParaRPr>
          </a:p>
          <a:p>
            <a:pPr marL="285750" indent="-285750" algn="l" fontAlgn="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34342"/>
                </a:solidFill>
                <a:latin typeface="Muli Bold"/>
              </a:rPr>
              <a:t>Provide training material </a:t>
            </a:r>
            <a:endParaRPr lang="fr-FR" b="1" dirty="0">
              <a:solidFill>
                <a:srgbClr val="434342"/>
              </a:solidFill>
              <a:latin typeface="Muli Bold"/>
            </a:endParaRPr>
          </a:p>
          <a:p>
            <a:pPr marL="742950" lvl="1" indent="-285750" fontAlgn="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434342"/>
                </a:solidFill>
                <a:latin typeface="Muli Bold"/>
              </a:rPr>
              <a:t>accessible to staff and users from national RIs</a:t>
            </a:r>
            <a:endParaRPr lang="fr-FR" sz="1600" dirty="0">
              <a:solidFill>
                <a:srgbClr val="434342"/>
              </a:solidFill>
              <a:latin typeface="Muli Bold"/>
            </a:endParaRPr>
          </a:p>
          <a:p>
            <a:pPr marL="742950" lvl="1" indent="-285750" fontAlgn="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434342"/>
                </a:solidFill>
                <a:latin typeface="Muli Bold"/>
              </a:rPr>
              <a:t>using EOSC data websites and e-learning platforms</a:t>
            </a:r>
          </a:p>
          <a:p>
            <a:pPr marL="742950" lvl="1" indent="-285750" fontAlgn="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434342"/>
                </a:solidFill>
                <a:latin typeface="Muli Bold"/>
              </a:rPr>
              <a:t>to use the e-learning platform</a:t>
            </a:r>
            <a:endParaRPr lang="fr-FR" sz="1600" dirty="0">
              <a:solidFill>
                <a:srgbClr val="434342"/>
              </a:solidFill>
              <a:latin typeface="Muli Bold"/>
            </a:endParaRPr>
          </a:p>
          <a:p>
            <a:pPr marL="742950" lvl="1" indent="-285750" fontAlgn="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434342"/>
                </a:solidFill>
                <a:latin typeface="Muli Bold"/>
              </a:rPr>
              <a:t>to develop courses, and train staff at relevant RIs at specific workshops</a:t>
            </a:r>
            <a:endParaRPr lang="fr-FR" sz="1600" dirty="0">
              <a:solidFill>
                <a:srgbClr val="434342"/>
              </a:solidFill>
              <a:latin typeface="Muli Bold"/>
            </a:endParaRPr>
          </a:p>
          <a:p>
            <a:pPr marL="742950" lvl="1" indent="-285750" fontAlgn="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434342"/>
                </a:solidFill>
                <a:latin typeface="Muli Bold"/>
              </a:rPr>
              <a:t>to promote the FAIR principles and best practices </a:t>
            </a:r>
            <a:endParaRPr lang="fr-FR" sz="1600" dirty="0">
              <a:solidFill>
                <a:srgbClr val="434342"/>
              </a:solidFill>
              <a:latin typeface="Muli Bold"/>
            </a:endParaRPr>
          </a:p>
          <a:p>
            <a:pPr marL="742950" lvl="1" indent="-285750" fontAlgn="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434342"/>
                </a:solidFill>
                <a:latin typeface="Muli Bold"/>
              </a:rPr>
              <a:t>to promote services and capabilities of </a:t>
            </a:r>
            <a:r>
              <a:rPr lang="en-US" sz="1600" dirty="0" err="1">
                <a:solidFill>
                  <a:srgbClr val="434342"/>
                </a:solidFill>
                <a:latin typeface="Muli Bold"/>
              </a:rPr>
              <a:t>PaN</a:t>
            </a:r>
            <a:r>
              <a:rPr lang="en-US" sz="1600" dirty="0">
                <a:solidFill>
                  <a:srgbClr val="434342"/>
                </a:solidFill>
                <a:latin typeface="Muli Bold"/>
              </a:rPr>
              <a:t> facilities</a:t>
            </a:r>
            <a:endParaRPr lang="fr-FR" sz="1600" dirty="0">
              <a:solidFill>
                <a:srgbClr val="434342"/>
              </a:solidFill>
              <a:latin typeface="Muli Bold"/>
            </a:endParaRPr>
          </a:p>
          <a:p>
            <a:pPr marL="285750" indent="-285750" algn="l" fontAlgn="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34342"/>
                </a:solidFill>
                <a:latin typeface="Muli Bold"/>
              </a:rPr>
              <a:t>Organize a series of training events</a:t>
            </a:r>
            <a:endParaRPr lang="fr-FR" dirty="0">
              <a:solidFill>
                <a:srgbClr val="434342"/>
              </a:solidFill>
              <a:latin typeface="Muli Bold"/>
            </a:endParaRPr>
          </a:p>
          <a:p>
            <a:pPr marL="742950" lvl="1" indent="-285750" fontAlgn="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434342"/>
                </a:solidFill>
                <a:latin typeface="Muli Bold"/>
              </a:rPr>
              <a:t>data FAIR principles </a:t>
            </a:r>
            <a:endParaRPr lang="fr-FR" sz="1600" dirty="0">
              <a:solidFill>
                <a:srgbClr val="434342"/>
              </a:solidFill>
              <a:latin typeface="Muli Bold"/>
            </a:endParaRPr>
          </a:p>
          <a:p>
            <a:pPr marL="742950" lvl="1" indent="-285750" fontAlgn="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434342"/>
                </a:solidFill>
                <a:latin typeface="Muli Bold"/>
              </a:rPr>
              <a:t>data stewardship</a:t>
            </a:r>
            <a:endParaRPr lang="fr-FR" sz="1600" dirty="0">
              <a:solidFill>
                <a:srgbClr val="434342"/>
              </a:solidFill>
              <a:latin typeface="Muli Bold"/>
            </a:endParaRPr>
          </a:p>
          <a:p>
            <a:pPr marL="742950" lvl="1" indent="-285750" fontAlgn="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434342"/>
                </a:solidFill>
                <a:latin typeface="Muli Bold"/>
              </a:rPr>
              <a:t>data management</a:t>
            </a:r>
            <a:endParaRPr lang="fr-FR" sz="1600" dirty="0">
              <a:solidFill>
                <a:srgbClr val="434342"/>
              </a:solidFill>
              <a:latin typeface="Muli Bold"/>
            </a:endParaRPr>
          </a:p>
          <a:p>
            <a:pPr marL="742950" lvl="1" indent="-285750" fontAlgn="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434342"/>
                </a:solidFill>
                <a:latin typeface="Muli Bold"/>
              </a:rPr>
              <a:t>data analysis services integrated into the EOSC services</a:t>
            </a:r>
          </a:p>
          <a:p>
            <a:pPr marL="742950" lvl="1" indent="-285750" fontAlgn="t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434342"/>
                </a:solidFill>
                <a:latin typeface="Muli Bold"/>
              </a:rPr>
              <a:t>staff training on e-learning platform</a:t>
            </a:r>
            <a:endParaRPr lang="fr-FR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xmlns="" id="{A1749B33-554A-4417-BBE9-5D643D518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819" y="5046436"/>
            <a:ext cx="1225161" cy="58871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492190FD-8D1B-4BD3-8F28-3C0232A3F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363" y="5635150"/>
            <a:ext cx="1504809" cy="62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39349" y="232833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4C4D4F"/>
                </a:solidFill>
                <a:latin typeface="Calibri"/>
                <a:ea typeface="+mj-ea"/>
                <a:cs typeface="Calibri"/>
              </a:rPr>
              <a:t>PaNOSC and ExPaNDS GANTT chart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15347" y="1136023"/>
            <a:ext cx="747396" cy="1795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Muli Regular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34145" y="1982648"/>
            <a:ext cx="2592288" cy="960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Muli Regular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41857" y="1132378"/>
            <a:ext cx="2592288" cy="1795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Muli Regular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798439" y="1147202"/>
            <a:ext cx="2616293" cy="17955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Muli Regula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5425" y="1703918"/>
            <a:ext cx="10455277" cy="504003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Muli Regula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23593" y="2214999"/>
            <a:ext cx="8064895" cy="4985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Muli Regular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39349" y="1151420"/>
            <a:ext cx="67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Muli Regular"/>
              </a:rPr>
              <a:t>2018</a:t>
            </a:r>
          </a:p>
        </p:txBody>
      </p:sp>
      <p:sp>
        <p:nvSpPr>
          <p:cNvPr id="49" name="Flèche vers le bas 48"/>
          <p:cNvSpPr/>
          <p:nvPr/>
        </p:nvSpPr>
        <p:spPr>
          <a:xfrm>
            <a:off x="5591944" y="1023346"/>
            <a:ext cx="209943" cy="6566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>
              <a:latin typeface="Muli Regular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793775" y="607583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solidFill>
                  <a:srgbClr val="FF0000"/>
                </a:solidFill>
                <a:latin typeface="Muli Regular"/>
              </a:rPr>
              <a:t>We</a:t>
            </a:r>
            <a:r>
              <a:rPr lang="fr-FR" sz="2000" dirty="0">
                <a:solidFill>
                  <a:srgbClr val="FF0000"/>
                </a:solidFill>
                <a:latin typeface="Muli Regular"/>
              </a:rPr>
              <a:t> are </a:t>
            </a:r>
            <a:r>
              <a:rPr lang="fr-FR" sz="2000" dirty="0" err="1">
                <a:solidFill>
                  <a:srgbClr val="FF0000"/>
                </a:solidFill>
                <a:latin typeface="Muli Regular"/>
              </a:rPr>
              <a:t>here</a:t>
            </a:r>
            <a:endParaRPr lang="fr-FR" sz="2000" dirty="0">
              <a:solidFill>
                <a:srgbClr val="FF0000"/>
              </a:solidFill>
              <a:latin typeface="Muli Regular"/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5165720" y="225606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uli Regular"/>
              </a:rPr>
              <a:t>D</a:t>
            </a:r>
            <a:endParaRPr lang="fr-FR" sz="2000" dirty="0">
              <a:latin typeface="Muli Regular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7432306" y="177281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uli Regular"/>
              </a:rPr>
              <a:t>D</a:t>
            </a:r>
            <a:endParaRPr lang="fr-FR" sz="2000" dirty="0">
              <a:solidFill>
                <a:schemeClr val="bg1"/>
              </a:solidFill>
              <a:latin typeface="Muli Regular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7617255" y="229021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uli Regular"/>
              </a:rPr>
              <a:t>D</a:t>
            </a:r>
            <a:endParaRPr lang="fr-FR" sz="2000" dirty="0">
              <a:latin typeface="Muli Regular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9587010" y="180185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uli Regular"/>
              </a:rPr>
              <a:t>D</a:t>
            </a:r>
            <a:endParaRPr lang="fr-FR" sz="2000" dirty="0">
              <a:solidFill>
                <a:schemeClr val="bg1"/>
              </a:solidFill>
              <a:latin typeface="Muli Regular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9791010" y="180116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uli Regular"/>
              </a:rPr>
              <a:t>D</a:t>
            </a:r>
            <a:endParaRPr lang="fr-FR" sz="2000" dirty="0">
              <a:solidFill>
                <a:schemeClr val="bg1"/>
              </a:solidFill>
              <a:latin typeface="Muli Regular"/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10934678" y="214834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uli Regular"/>
              </a:rPr>
              <a:t>D</a:t>
            </a:r>
            <a:endParaRPr lang="fr-FR" sz="2000" dirty="0">
              <a:latin typeface="Muli Regular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10820627" y="178006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Muli Regular"/>
              </a:rPr>
              <a:t>D</a:t>
            </a:r>
            <a:endParaRPr lang="fr-FR" sz="2000" dirty="0">
              <a:solidFill>
                <a:schemeClr val="bg1"/>
              </a:solidFill>
              <a:latin typeface="Muli Regular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10502630" y="234036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uli Regular"/>
              </a:rPr>
              <a:t>D</a:t>
            </a:r>
            <a:endParaRPr lang="fr-FR" sz="2000" dirty="0">
              <a:latin typeface="Muli Regular"/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4258"/>
              </p:ext>
            </p:extLst>
          </p:nvPr>
        </p:nvGraphicFramePr>
        <p:xfrm>
          <a:off x="407368" y="4157018"/>
          <a:ext cx="11485276" cy="16778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842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r>
                        <a:rPr lang="fr-FR" sz="1400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WP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WP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WP 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WP Co-Leader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Partners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Dependencies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7768">
                <a:tc>
                  <a:txBody>
                    <a:bodyPr/>
                    <a:lstStyle/>
                    <a:p>
                      <a:r>
                        <a:rPr lang="fr-FR" sz="1400" b="1" dirty="0"/>
                        <a:t>PaNOSC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01/12/2018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30/11/2022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Thomas Holm Rod (ESS)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Florian Gliksohn (ELI)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ESS,</a:t>
                      </a:r>
                      <a:r>
                        <a:rPr lang="fr-FR" sz="1400" baseline="0" dirty="0"/>
                        <a:t> ELI, ESRF, XFEL, ILL, CERIC-ERIC</a:t>
                      </a:r>
                      <a:endParaRPr lang="fr-FR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 WP2,</a:t>
                      </a:r>
                      <a:r>
                        <a:rPr lang="fr-FR" sz="1400" baseline="0" dirty="0"/>
                        <a:t> WP3, WP4, WP5, WP6</a:t>
                      </a:r>
                      <a:endParaRPr lang="fr-FR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r>
                        <a:rPr lang="fr-FR" sz="1400" b="1" dirty="0"/>
                        <a:t>ExPaNDS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01/08/2020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28/02/2023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Thibaud Cayla, Nazaré Guimard (SOLEIL)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Uwe Konrad (HZDR)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SOLEIL, HZDR, EGI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WP2, WP3, WP4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12" name="Connecteur droit avec flèche 11"/>
          <p:cNvCxnSpPr>
            <a:cxnSpLocks/>
            <a:stCxn id="21" idx="0"/>
          </p:cNvCxnSpPr>
          <p:nvPr/>
        </p:nvCxnSpPr>
        <p:spPr>
          <a:xfrm flipV="1">
            <a:off x="4256884" y="2715217"/>
            <a:ext cx="0" cy="514669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>
            <a:cxnSpLocks/>
          </p:cNvCxnSpPr>
          <p:nvPr/>
        </p:nvCxnSpPr>
        <p:spPr>
          <a:xfrm flipV="1">
            <a:off x="9915752" y="2708920"/>
            <a:ext cx="0" cy="551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>
            <a:cxnSpLocks/>
          </p:cNvCxnSpPr>
          <p:nvPr/>
        </p:nvCxnSpPr>
        <p:spPr>
          <a:xfrm flipH="1" flipV="1">
            <a:off x="8101275" y="2709696"/>
            <a:ext cx="10949" cy="585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cxnSpLocks/>
          </p:cNvCxnSpPr>
          <p:nvPr/>
        </p:nvCxnSpPr>
        <p:spPr>
          <a:xfrm flipV="1">
            <a:off x="10308247" y="2700981"/>
            <a:ext cx="0" cy="5128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3137848" y="3229886"/>
            <a:ext cx="223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Muli Regular"/>
              </a:rPr>
              <a:t>Migration of the e-learning platform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7105199" y="3294886"/>
            <a:ext cx="1872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Muli Regular"/>
              </a:rPr>
              <a:t>e-Learning platform </a:t>
            </a:r>
            <a:r>
              <a:rPr lang="fr-FR" sz="1400" b="1" dirty="0" err="1">
                <a:latin typeface="Muli Regular"/>
              </a:rPr>
              <a:t>demonstrator</a:t>
            </a:r>
            <a:endParaRPr lang="fr-FR" sz="1400" b="1" dirty="0">
              <a:latin typeface="Muli Regular"/>
            </a:endParaRPr>
          </a:p>
        </p:txBody>
      </p:sp>
      <p:sp>
        <p:nvSpPr>
          <p:cNvPr id="67" name="ZoneTexte 66"/>
          <p:cNvSpPr txBox="1"/>
          <p:nvPr/>
        </p:nvSpPr>
        <p:spPr>
          <a:xfrm>
            <a:off x="9264352" y="3212976"/>
            <a:ext cx="16760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Muli Regular"/>
              </a:rPr>
              <a:t>Content </a:t>
            </a:r>
            <a:r>
              <a:rPr lang="fr-FR" sz="1400" b="1" dirty="0" err="1">
                <a:latin typeface="Muli Regular"/>
              </a:rPr>
              <a:t>published</a:t>
            </a:r>
            <a:r>
              <a:rPr lang="fr-FR" sz="1400" b="1" dirty="0">
                <a:latin typeface="Muli Regular"/>
              </a:rPr>
              <a:t> on the training platform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xmlns="" id="{7DB21DE9-59F7-4EFF-AC56-479C991B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97" y="2268550"/>
            <a:ext cx="828602" cy="3981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15E3ECDE-3673-4C9B-83A0-38DC18489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85" y="1798593"/>
            <a:ext cx="856127" cy="35672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C0C5DFF6-515B-4A20-BFE2-5F5608346BE1}"/>
              </a:ext>
            </a:extLst>
          </p:cNvPr>
          <p:cNvSpPr txBox="1"/>
          <p:nvPr/>
        </p:nvSpPr>
        <p:spPr>
          <a:xfrm>
            <a:off x="1974613" y="1142778"/>
            <a:ext cx="67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Muli Regular"/>
              </a:rPr>
              <a:t>2019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857D9570-10F6-48F8-9760-1221183DE11E}"/>
              </a:ext>
            </a:extLst>
          </p:cNvPr>
          <p:cNvSpPr txBox="1"/>
          <p:nvPr/>
        </p:nvSpPr>
        <p:spPr>
          <a:xfrm>
            <a:off x="4501963" y="1168794"/>
            <a:ext cx="67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Muli Regular"/>
              </a:rPr>
              <a:t>2020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6E5815CB-AEEF-4E93-8E82-275B0ED738E1}"/>
              </a:ext>
            </a:extLst>
          </p:cNvPr>
          <p:cNvSpPr txBox="1"/>
          <p:nvPr/>
        </p:nvSpPr>
        <p:spPr>
          <a:xfrm>
            <a:off x="7132143" y="1178852"/>
            <a:ext cx="67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Muli Regular"/>
              </a:rPr>
              <a:t>2021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081FBB2F-E6D0-41EE-B806-0094A03466E2}"/>
              </a:ext>
            </a:extLst>
          </p:cNvPr>
          <p:cNvSpPr txBox="1"/>
          <p:nvPr/>
        </p:nvSpPr>
        <p:spPr>
          <a:xfrm>
            <a:off x="9816413" y="1201769"/>
            <a:ext cx="67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Muli Regular"/>
              </a:rPr>
              <a:t>2022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8843A78-3E7C-4373-AF2A-4BC386894A86}"/>
              </a:ext>
            </a:extLst>
          </p:cNvPr>
          <p:cNvSpPr/>
          <p:nvPr/>
        </p:nvSpPr>
        <p:spPr>
          <a:xfrm>
            <a:off x="10488488" y="2216629"/>
            <a:ext cx="1392406" cy="498588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latin typeface="Muli Regular"/>
              </a:rPr>
              <a:t>+6 </a:t>
            </a:r>
            <a:r>
              <a:rPr lang="fr-FR" sz="1400" b="1" dirty="0" err="1">
                <a:latin typeface="Muli Regular"/>
              </a:rPr>
              <a:t>months</a:t>
            </a:r>
            <a:endParaRPr lang="fr-FR" sz="1400" b="1" dirty="0">
              <a:latin typeface="Muli Regular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CD751273-2C5F-4D9D-9C2B-7316842EC4FF}"/>
              </a:ext>
            </a:extLst>
          </p:cNvPr>
          <p:cNvSpPr txBox="1"/>
          <p:nvPr/>
        </p:nvSpPr>
        <p:spPr>
          <a:xfrm>
            <a:off x="11438734" y="1198668"/>
            <a:ext cx="672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>
                <a:latin typeface="Muli Regular"/>
              </a:rPr>
              <a:t>2023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xmlns="" id="{695852F5-3D7B-4C39-B2C6-BC4E7F232A82}"/>
              </a:ext>
            </a:extLst>
          </p:cNvPr>
          <p:cNvSpPr txBox="1"/>
          <p:nvPr/>
        </p:nvSpPr>
        <p:spPr>
          <a:xfrm>
            <a:off x="7876776" y="228784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uli Regular"/>
              </a:rPr>
              <a:t>D</a:t>
            </a:r>
            <a:endParaRPr lang="fr-FR" sz="2000" dirty="0">
              <a:latin typeface="Muli Regular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11579358" y="230087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uli Regular"/>
              </a:rPr>
              <a:t>D</a:t>
            </a:r>
            <a:endParaRPr lang="fr-FR" sz="2000" dirty="0">
              <a:latin typeface="Muli Regular"/>
            </a:endParaRP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xmlns="" id="{E5089BA4-B9EB-4CD7-9F7D-092307A2E278}"/>
              </a:ext>
            </a:extLst>
          </p:cNvPr>
          <p:cNvSpPr txBox="1"/>
          <p:nvPr/>
        </p:nvSpPr>
        <p:spPr>
          <a:xfrm>
            <a:off x="10033723" y="228587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uli Regular"/>
              </a:rPr>
              <a:t>D</a:t>
            </a:r>
            <a:endParaRPr lang="fr-FR" sz="2000" dirty="0">
              <a:latin typeface="Muli Regular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xmlns="" id="{078BF26F-BEBB-4FC6-96E2-E89019FF05FC}"/>
              </a:ext>
            </a:extLst>
          </p:cNvPr>
          <p:cNvSpPr txBox="1"/>
          <p:nvPr/>
        </p:nvSpPr>
        <p:spPr>
          <a:xfrm>
            <a:off x="10200458" y="228591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Muli Regular"/>
              </a:rPr>
              <a:t>D</a:t>
            </a:r>
            <a:endParaRPr lang="fr-FR" sz="2000" dirty="0">
              <a:latin typeface="Muli Regular"/>
            </a:endParaRPr>
          </a:p>
        </p:txBody>
      </p:sp>
      <p:cxnSp>
        <p:nvCxnSpPr>
          <p:cNvPr id="41" name="Connecteur droit avec flèche 40"/>
          <p:cNvCxnSpPr>
            <a:cxnSpLocks/>
          </p:cNvCxnSpPr>
          <p:nvPr/>
        </p:nvCxnSpPr>
        <p:spPr>
          <a:xfrm flipV="1">
            <a:off x="5602893" y="2715217"/>
            <a:ext cx="0" cy="498597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5207901" y="3265820"/>
            <a:ext cx="110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latin typeface="Muli Regular"/>
              </a:rPr>
              <a:t>FAIR workshop</a:t>
            </a:r>
            <a:endParaRPr lang="fr-FR" sz="1400" b="1" dirty="0"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674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3"/>
          <a:stretch/>
        </p:blipFill>
        <p:spPr>
          <a:xfrm>
            <a:off x="9049225" y="261434"/>
            <a:ext cx="2780695" cy="1223350"/>
          </a:xfrm>
          <a:prstGeom prst="rect">
            <a:avLst/>
          </a:prstGeom>
        </p:spPr>
      </p:pic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05541"/>
              </p:ext>
            </p:extLst>
          </p:nvPr>
        </p:nvGraphicFramePr>
        <p:xfrm>
          <a:off x="361728" y="1700808"/>
          <a:ext cx="11494912" cy="42265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37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400" b="1" dirty="0"/>
                        <a:t>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Deliverable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Due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Status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1" dirty="0"/>
                        <a:t>ExPaNDS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D5.1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Aug</a:t>
                      </a:r>
                      <a:r>
                        <a:rPr lang="fr-FR" sz="1400" dirty="0"/>
                        <a:t> 2020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err="1">
                          <a:solidFill>
                            <a:schemeClr val="tx1"/>
                          </a:solidFill>
                        </a:rPr>
                        <a:t>Done</a:t>
                      </a:r>
                      <a:endParaRPr lang="fr-FR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Annual</a:t>
                      </a:r>
                      <a:r>
                        <a:rPr lang="fr-FR" sz="1400" baseline="0" dirty="0"/>
                        <a:t> Report, </a:t>
                      </a:r>
                      <a:r>
                        <a:rPr lang="fr-FR" sz="1400" baseline="0" dirty="0" err="1"/>
                        <a:t>year</a:t>
                      </a:r>
                      <a:r>
                        <a:rPr lang="fr-FR" sz="1400" baseline="0" dirty="0"/>
                        <a:t> 1</a:t>
                      </a:r>
                      <a:endParaRPr lang="fr-FR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1" dirty="0"/>
                        <a:t>PaNOSC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D8.1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Jul</a:t>
                      </a:r>
                      <a:r>
                        <a:rPr lang="fr-FR" sz="1400" dirty="0"/>
                        <a:t> 2021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err="1"/>
                        <a:t>Pending</a:t>
                      </a:r>
                      <a:endParaRPr lang="fr-FR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Report on lessons learned and future prospects for adopting best practices data stewardship</a:t>
                      </a:r>
                      <a:endParaRPr lang="fr-FR" sz="14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1" dirty="0"/>
                        <a:t>ExPaNDS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D5.2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Aug</a:t>
                      </a:r>
                      <a:r>
                        <a:rPr lang="fr-FR" sz="1400" dirty="0"/>
                        <a:t> 2021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/>
                        <a:t>Pending</a:t>
                      </a:r>
                      <a:endParaRPr lang="fr-FR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/>
                        <a:t>Annual</a:t>
                      </a:r>
                      <a:r>
                        <a:rPr lang="fr-FR" sz="1400" baseline="0" dirty="0"/>
                        <a:t> Report, </a:t>
                      </a:r>
                      <a:r>
                        <a:rPr lang="fr-FR" sz="1400" baseline="0" dirty="0" err="1"/>
                        <a:t>year</a:t>
                      </a:r>
                      <a:r>
                        <a:rPr lang="fr-FR" sz="1400" baseline="0" dirty="0"/>
                        <a:t> 2</a:t>
                      </a:r>
                      <a:endParaRPr lang="fr-FR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1" dirty="0"/>
                        <a:t>ExPaNDS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D5.4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Sept 2021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/>
                        <a:t>Pending</a:t>
                      </a:r>
                      <a:endParaRPr lang="fr-FR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</a:rPr>
                        <a:t>Demonstrator for using of e-learning platforms</a:t>
                      </a: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1" dirty="0"/>
                        <a:t>PaNOSC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D8.2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May 2022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/>
                        <a:t>Pending</a:t>
                      </a:r>
                      <a:endParaRPr lang="fr-FR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Report on lessons learned for adopting the e-learning platform</a:t>
                      </a:r>
                      <a:endParaRPr lang="fr-FR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1" dirty="0"/>
                        <a:t>PaNOSC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D8.3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May 2022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/>
                        <a:t>Pending</a:t>
                      </a:r>
                      <a:endParaRPr lang="fr-FR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kern="1200" dirty="0">
                          <a:solidFill>
                            <a:schemeClr val="dk1"/>
                          </a:solidFill>
                          <a:effectLst/>
                        </a:rPr>
                        <a:t>Teaching material accessible in the e-learning platform</a:t>
                      </a:r>
                      <a:endParaRPr lang="fr-FR" sz="1400" b="1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1" dirty="0"/>
                        <a:t>ExPaNDS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D5.3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Aug</a:t>
                      </a:r>
                      <a:r>
                        <a:rPr lang="fr-FR" sz="1400" dirty="0"/>
                        <a:t> 2022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/>
                        <a:t>Pending</a:t>
                      </a:r>
                      <a:endParaRPr lang="fr-FR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/>
                        <a:t>Annual</a:t>
                      </a:r>
                      <a:r>
                        <a:rPr lang="fr-FR" sz="1400" baseline="0" dirty="0"/>
                        <a:t> Report, </a:t>
                      </a:r>
                      <a:r>
                        <a:rPr lang="fr-FR" sz="1400" baseline="0" dirty="0" err="1"/>
                        <a:t>year</a:t>
                      </a:r>
                      <a:r>
                        <a:rPr lang="fr-FR" sz="1400" baseline="0" dirty="0"/>
                        <a:t> 3</a:t>
                      </a:r>
                      <a:endParaRPr lang="fr-FR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/>
                        <a:t>ExPaNDS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D5.5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Aug</a:t>
                      </a:r>
                      <a:r>
                        <a:rPr lang="fr-FR" sz="1400" dirty="0"/>
                        <a:t> 2022 </a:t>
                      </a:r>
                      <a:r>
                        <a:rPr lang="fr-FR" sz="1400" b="0" dirty="0">
                          <a:solidFill>
                            <a:schemeClr val="accent2"/>
                          </a:solidFill>
                        </a:rPr>
                        <a:t>(incl.+6 </a:t>
                      </a:r>
                      <a:r>
                        <a:rPr lang="fr-FR" sz="1400" b="0" dirty="0" err="1">
                          <a:solidFill>
                            <a:schemeClr val="accent2"/>
                          </a:solidFill>
                        </a:rPr>
                        <a:t>months</a:t>
                      </a:r>
                      <a:r>
                        <a:rPr lang="fr-FR" sz="1400" b="0" dirty="0">
                          <a:solidFill>
                            <a:schemeClr val="accent2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/>
                        <a:t>Pending</a:t>
                      </a:r>
                      <a:endParaRPr lang="fr-FR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</a:rPr>
                        <a:t>Dedicated websites and e-platforms with the teaching materials</a:t>
                      </a: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b="1" dirty="0"/>
                        <a:t>PaNOSC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D8.4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Nov</a:t>
                      </a:r>
                      <a:r>
                        <a:rPr lang="fr-FR" sz="1400" dirty="0"/>
                        <a:t> 2022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/>
                        <a:t>Pending</a:t>
                      </a:r>
                      <a:endParaRPr lang="fr-FR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kern="1200" dirty="0">
                          <a:solidFill>
                            <a:schemeClr val="dk1"/>
                          </a:solidFill>
                          <a:effectLst/>
                        </a:rPr>
                        <a:t>Closing report including report from summer school</a:t>
                      </a:r>
                      <a:endParaRPr lang="fr-FR" sz="14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/>
                        <a:t>ExPaNDS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D5.6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Jan 2023 </a:t>
                      </a:r>
                      <a:r>
                        <a:rPr lang="fr-FR" sz="1400" b="0" dirty="0">
                          <a:solidFill>
                            <a:schemeClr val="accent2"/>
                          </a:solidFill>
                        </a:rPr>
                        <a:t>(incl. +6 </a:t>
                      </a:r>
                      <a:r>
                        <a:rPr lang="fr-FR" sz="1400" b="0" dirty="0" err="1">
                          <a:solidFill>
                            <a:schemeClr val="accent2"/>
                          </a:solidFill>
                        </a:rPr>
                        <a:t>months</a:t>
                      </a:r>
                      <a:r>
                        <a:rPr lang="fr-FR" sz="1400" b="0" dirty="0">
                          <a:solidFill>
                            <a:schemeClr val="accent2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/>
                        <a:t>Pending</a:t>
                      </a:r>
                      <a:endParaRPr lang="fr-FR" sz="1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Report on lessons learned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and future prospects for</a:t>
                      </a:r>
                      <a:r>
                        <a:rPr lang="en-US" sz="1400" b="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</a:rPr>
                        <a:t>adopting best practices</a:t>
                      </a:r>
                      <a:endParaRPr lang="en-US" sz="14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xmlns="" id="{A282458C-2E68-47E1-8C78-70E4B9EB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08" y="476672"/>
            <a:ext cx="10972800" cy="533400"/>
          </a:xfrm>
        </p:spPr>
        <p:txBody>
          <a:bodyPr>
            <a:normAutofit/>
          </a:bodyPr>
          <a:lstStyle/>
          <a:p>
            <a:pPr defTabSz="914400"/>
            <a:r>
              <a:rPr lang="fr-FR" sz="2400" dirty="0" err="1">
                <a:solidFill>
                  <a:srgbClr val="4C4D4F"/>
                </a:solidFill>
              </a:rPr>
              <a:t>PaNOSC</a:t>
            </a:r>
            <a:r>
              <a:rPr lang="fr-FR" sz="2400" dirty="0">
                <a:solidFill>
                  <a:srgbClr val="4C4D4F"/>
                </a:solidFill>
              </a:rPr>
              <a:t> and </a:t>
            </a:r>
            <a:r>
              <a:rPr lang="fr-FR" sz="2400" dirty="0" err="1">
                <a:solidFill>
                  <a:srgbClr val="4C4D4F"/>
                </a:solidFill>
              </a:rPr>
              <a:t>ExPaNDS</a:t>
            </a:r>
            <a:r>
              <a:rPr lang="fr-FR" sz="2400" dirty="0">
                <a:solidFill>
                  <a:srgbClr val="4C4D4F"/>
                </a:solidFill>
              </a:rPr>
              <a:t> </a:t>
            </a:r>
            <a:r>
              <a:rPr lang="fr-FR" sz="2400" dirty="0" err="1">
                <a:solidFill>
                  <a:srgbClr val="4C4D4F"/>
                </a:solidFill>
              </a:rPr>
              <a:t>Deliverables</a:t>
            </a:r>
            <a:endParaRPr lang="fr-FR" sz="2400" dirty="0">
              <a:solidFill>
                <a:srgbClr val="4C4D4F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FF576F36-1303-4C62-A941-44964D191300}"/>
              </a:ext>
            </a:extLst>
          </p:cNvPr>
          <p:cNvSpPr txBox="1"/>
          <p:nvPr/>
        </p:nvSpPr>
        <p:spPr>
          <a:xfrm>
            <a:off x="201825" y="1187460"/>
            <a:ext cx="884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600"/>
              </a:spcAft>
            </a:pPr>
            <a:r>
              <a:rPr lang="en-US" sz="1800" b="1" dirty="0">
                <a:solidFill>
                  <a:schemeClr val="accent2"/>
                </a:solidFill>
                <a:latin typeface="Muli Regular"/>
              </a:rPr>
              <a:t>Amendment to align the activities between </a:t>
            </a:r>
            <a:r>
              <a:rPr lang="en-US" sz="1800" b="1" dirty="0" err="1">
                <a:solidFill>
                  <a:schemeClr val="accent2"/>
                </a:solidFill>
                <a:latin typeface="Muli Regular"/>
              </a:rPr>
              <a:t>ExPaNDS</a:t>
            </a:r>
            <a:r>
              <a:rPr lang="en-US" sz="1800" b="1" dirty="0">
                <a:solidFill>
                  <a:schemeClr val="accent2"/>
                </a:solidFill>
                <a:latin typeface="Muli Regular"/>
              </a:rPr>
              <a:t> and </a:t>
            </a:r>
            <a:r>
              <a:rPr lang="en-US" sz="1800" b="1" dirty="0" err="1">
                <a:solidFill>
                  <a:schemeClr val="accent2"/>
                </a:solidFill>
                <a:latin typeface="Muli Regular"/>
              </a:rPr>
              <a:t>PaNOSC</a:t>
            </a:r>
            <a:r>
              <a:rPr lang="en-US" sz="1800" b="1" dirty="0">
                <a:solidFill>
                  <a:schemeClr val="accent2"/>
                </a:solidFill>
                <a:latin typeface="Muli Regular"/>
              </a:rPr>
              <a:t> </a:t>
            </a:r>
            <a:endParaRPr lang="fr-FR" sz="1800" b="1" dirty="0">
              <a:solidFill>
                <a:schemeClr val="accent2"/>
              </a:solidFill>
              <a:latin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4277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C9C8D42-1688-4C3B-8290-CED45951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23915"/>
            <a:ext cx="10972800" cy="533400"/>
          </a:xfrm>
        </p:spPr>
        <p:txBody>
          <a:bodyPr>
            <a:noAutofit/>
          </a:bodyPr>
          <a:lstStyle/>
          <a:p>
            <a:r>
              <a:rPr lang="fr-FR" sz="2400" dirty="0" err="1">
                <a:solidFill>
                  <a:srgbClr val="4C4D4F"/>
                </a:solidFill>
              </a:rPr>
              <a:t>Dependencies</a:t>
            </a:r>
            <a:r>
              <a:rPr lang="fr-FR" sz="2400" dirty="0">
                <a:solidFill>
                  <a:srgbClr val="4C4D4F"/>
                </a:solidFill>
              </a:rPr>
              <a:t> </a:t>
            </a:r>
            <a:r>
              <a:rPr lang="fr-FR" sz="2400" dirty="0" err="1">
                <a:solidFill>
                  <a:srgbClr val="4C4D4F"/>
                </a:solidFill>
              </a:rPr>
              <a:t>with</a:t>
            </a:r>
            <a:r>
              <a:rPr lang="fr-FR" sz="2400" dirty="0">
                <a:solidFill>
                  <a:srgbClr val="4C4D4F"/>
                </a:solidFill>
              </a:rPr>
              <a:t> </a:t>
            </a:r>
            <a:r>
              <a:rPr lang="fr-FR" sz="2400" dirty="0" err="1">
                <a:solidFill>
                  <a:srgbClr val="4C4D4F"/>
                </a:solidFill>
              </a:rPr>
              <a:t>Technical</a:t>
            </a:r>
            <a:r>
              <a:rPr lang="fr-FR" sz="2400" dirty="0">
                <a:solidFill>
                  <a:srgbClr val="4C4D4F"/>
                </a:solidFill>
              </a:rPr>
              <a:t> and </a:t>
            </a:r>
            <a:r>
              <a:rPr lang="fr-FR" sz="2400" dirty="0" err="1">
                <a:solidFill>
                  <a:srgbClr val="4C4D4F"/>
                </a:solidFill>
              </a:rPr>
              <a:t>Outreach</a:t>
            </a:r>
            <a:r>
              <a:rPr lang="fr-FR" sz="2400" dirty="0">
                <a:solidFill>
                  <a:srgbClr val="4C4D4F"/>
                </a:solidFill>
              </a:rPr>
              <a:t> </a:t>
            </a:r>
            <a:r>
              <a:rPr lang="fr-FR" sz="2400" dirty="0" err="1">
                <a:solidFill>
                  <a:srgbClr val="4C4D4F"/>
                </a:solidFill>
              </a:rPr>
              <a:t>WPs</a:t>
            </a:r>
            <a:endParaRPr lang="fr-FR" sz="2400" dirty="0">
              <a:solidFill>
                <a:srgbClr val="4C4D4F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B277A164-B892-441D-A3AF-F9F29E3A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9" y="1089209"/>
            <a:ext cx="5469598" cy="25338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EC0F4C0E-5304-4729-A504-4EA165505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83" y="766649"/>
            <a:ext cx="4317504" cy="3088294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xmlns="" id="{EDF9DF28-0986-4907-B008-DEEF8ADEFDD9}"/>
              </a:ext>
            </a:extLst>
          </p:cNvPr>
          <p:cNvSpPr/>
          <p:nvPr/>
        </p:nvSpPr>
        <p:spPr>
          <a:xfrm>
            <a:off x="7968208" y="3161311"/>
            <a:ext cx="1296144" cy="731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xmlns="" id="{DC86848D-E24D-4B9B-9BC3-3E21982D6F5B}"/>
              </a:ext>
            </a:extLst>
          </p:cNvPr>
          <p:cNvSpPr/>
          <p:nvPr/>
        </p:nvSpPr>
        <p:spPr>
          <a:xfrm>
            <a:off x="4126383" y="2016439"/>
            <a:ext cx="936104" cy="5887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xmlns="" id="{7A2CD7A7-F35B-47C5-BE8E-D76751D78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742683"/>
              </p:ext>
            </p:extLst>
          </p:nvPr>
        </p:nvGraphicFramePr>
        <p:xfrm>
          <a:off x="263352" y="4504372"/>
          <a:ext cx="5801358" cy="21649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801358">
                  <a:extLst>
                    <a:ext uri="{9D8B030D-6E8A-4147-A177-3AD203B41FA5}">
                      <a16:colId xmlns:a16="http://schemas.microsoft.com/office/drawing/2014/main" xmlns="" val="3737739512"/>
                    </a:ext>
                  </a:extLst>
                </a:gridCol>
              </a:tblGrid>
              <a:tr h="610508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Input </a:t>
                      </a:r>
                      <a:r>
                        <a:rPr lang="fr-FR" sz="1600" dirty="0" err="1"/>
                        <a:t>from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ExPaNDS</a:t>
                      </a:r>
                      <a:r>
                        <a:rPr lang="fr-FR" sz="1600" dirty="0"/>
                        <a:t> WP5 and </a:t>
                      </a:r>
                      <a:r>
                        <a:rPr lang="fr-FR" sz="1600" dirty="0" err="1"/>
                        <a:t>PaNOSC</a:t>
                      </a:r>
                      <a:r>
                        <a:rPr lang="fr-FR" sz="1600" dirty="0"/>
                        <a:t> WP8</a:t>
                      </a:r>
                    </a:p>
                    <a:p>
                      <a:endParaRPr lang="fr-FR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3167092"/>
                  </a:ext>
                </a:extLst>
              </a:tr>
              <a:tr h="152309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 err="1"/>
                        <a:t>Provide</a:t>
                      </a:r>
                      <a:r>
                        <a:rPr lang="fr-FR" sz="1600" dirty="0"/>
                        <a:t> a training platform (</a:t>
                      </a:r>
                      <a:r>
                        <a:rPr lang="fr-FR" sz="1600" dirty="0" err="1"/>
                        <a:t>PaNOSC</a:t>
                      </a:r>
                      <a:r>
                        <a:rPr lang="fr-FR" sz="1600" dirty="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 err="1"/>
                        <a:t>Provide</a:t>
                      </a:r>
                      <a:r>
                        <a:rPr lang="fr-FR" sz="1600" dirty="0"/>
                        <a:t> guidelines to </a:t>
                      </a:r>
                      <a:r>
                        <a:rPr lang="fr-FR" sz="1600" dirty="0" err="1"/>
                        <a:t>create</a:t>
                      </a:r>
                      <a:r>
                        <a:rPr lang="fr-FR" sz="1600" dirty="0"/>
                        <a:t> training </a:t>
                      </a:r>
                      <a:r>
                        <a:rPr lang="fr-FR" sz="1600" dirty="0" err="1"/>
                        <a:t>material</a:t>
                      </a:r>
                      <a:endParaRPr lang="fr-F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 err="1"/>
                        <a:t>Provide</a:t>
                      </a:r>
                      <a:r>
                        <a:rPr lang="fr-FR" sz="1600" dirty="0"/>
                        <a:t> guidelines to use the training platform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 err="1"/>
                        <a:t>Collect</a:t>
                      </a:r>
                      <a:r>
                        <a:rPr lang="fr-FR" sz="1600" dirty="0"/>
                        <a:t> and </a:t>
                      </a:r>
                      <a:r>
                        <a:rPr lang="fr-FR" sz="1600" dirty="0" err="1"/>
                        <a:t>publish</a:t>
                      </a:r>
                      <a:r>
                        <a:rPr lang="fr-FR" sz="1600" dirty="0"/>
                        <a:t> training </a:t>
                      </a:r>
                      <a:r>
                        <a:rPr lang="fr-FR" sz="1600" dirty="0" err="1"/>
                        <a:t>material</a:t>
                      </a:r>
                      <a:endParaRPr lang="fr-F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/>
                        <a:t>Organise training workshops and </a:t>
                      </a:r>
                      <a:r>
                        <a:rPr lang="fr-FR" sz="1600" dirty="0" err="1"/>
                        <a:t>events</a:t>
                      </a:r>
                      <a:endParaRPr lang="fr-F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fr-F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5749479"/>
                  </a:ext>
                </a:extLst>
              </a:tr>
            </a:tbl>
          </a:graphicData>
        </a:graphic>
      </p:graphicFrame>
      <p:graphicFrame>
        <p:nvGraphicFramePr>
          <p:cNvPr id="18" name="Tableau 5">
            <a:extLst>
              <a:ext uri="{FF2B5EF4-FFF2-40B4-BE49-F238E27FC236}">
                <a16:creationId xmlns:a16="http://schemas.microsoft.com/office/drawing/2014/main" xmlns="" id="{24B8B0F8-6C70-4C94-B560-F22E01270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929754"/>
              </p:ext>
            </p:extLst>
          </p:nvPr>
        </p:nvGraphicFramePr>
        <p:xfrm>
          <a:off x="6057860" y="4500667"/>
          <a:ext cx="5870788" cy="216483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870788">
                  <a:extLst>
                    <a:ext uri="{9D8B030D-6E8A-4147-A177-3AD203B41FA5}">
                      <a16:colId xmlns:a16="http://schemas.microsoft.com/office/drawing/2014/main" xmlns="" val="3737739512"/>
                    </a:ext>
                  </a:extLst>
                </a:gridCol>
              </a:tblGrid>
              <a:tr h="619445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Input </a:t>
                      </a:r>
                      <a:r>
                        <a:rPr lang="fr-FR" sz="1600" dirty="0" err="1"/>
                        <a:t>from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other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WPs</a:t>
                      </a:r>
                      <a:endParaRPr lang="fr-FR" sz="1600" dirty="0"/>
                    </a:p>
                    <a:p>
                      <a:endParaRPr lang="fr-FR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3167092"/>
                  </a:ext>
                </a:extLst>
              </a:tr>
              <a:tr h="154539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 err="1"/>
                        <a:t>Define</a:t>
                      </a:r>
                      <a:r>
                        <a:rPr lang="fr-FR" sz="1600" dirty="0"/>
                        <a:t> the training objectives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 err="1"/>
                        <a:t>Provide</a:t>
                      </a:r>
                      <a:r>
                        <a:rPr lang="fr-FR" sz="1600" dirty="0"/>
                        <a:t> training </a:t>
                      </a:r>
                      <a:r>
                        <a:rPr lang="fr-FR" sz="1600" dirty="0" err="1"/>
                        <a:t>material</a:t>
                      </a:r>
                      <a:endParaRPr lang="fr-F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 err="1"/>
                        <a:t>Identify</a:t>
                      </a:r>
                      <a:r>
                        <a:rPr lang="fr-FR" sz="1600" dirty="0"/>
                        <a:t> training workshops and </a:t>
                      </a:r>
                      <a:r>
                        <a:rPr lang="fr-FR" sz="1600" dirty="0" err="1"/>
                        <a:t>events</a:t>
                      </a:r>
                      <a:r>
                        <a:rPr lang="fr-FR" sz="1600" dirty="0"/>
                        <a:t> to </a:t>
                      </a:r>
                      <a:r>
                        <a:rPr lang="fr-FR" sz="1600" dirty="0" err="1"/>
                        <a:t>be</a:t>
                      </a:r>
                      <a:r>
                        <a:rPr lang="fr-FR" sz="1600" dirty="0"/>
                        <a:t> </a:t>
                      </a:r>
                      <a:r>
                        <a:rPr lang="fr-FR" sz="1600" dirty="0" err="1"/>
                        <a:t>organised</a:t>
                      </a:r>
                      <a:endParaRPr lang="fr-FR" sz="16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600" dirty="0" err="1"/>
                        <a:t>Contribute</a:t>
                      </a:r>
                      <a:r>
                        <a:rPr lang="fr-FR" sz="1600" dirty="0"/>
                        <a:t> to the adoption of the training platform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fr-FR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65749479"/>
                  </a:ext>
                </a:extLst>
              </a:tr>
            </a:tbl>
          </a:graphicData>
        </a:graphic>
      </p:graphicFrame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CFA1ABDF-1B0B-41E1-A931-ACFF4A8D4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909082"/>
            <a:ext cx="1225161" cy="58871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9ED8D6DC-F2A7-45FD-A7CF-F6808402A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7097" y="918234"/>
            <a:ext cx="1368980" cy="570409"/>
          </a:xfrm>
          <a:prstGeom prst="rect">
            <a:avLst/>
          </a:prstGeom>
        </p:spPr>
      </p:pic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xmlns="" id="{D6A2404B-DFA5-422C-8397-774D5325C18D}"/>
              </a:ext>
            </a:extLst>
          </p:cNvPr>
          <p:cNvCxnSpPr/>
          <p:nvPr/>
        </p:nvCxnSpPr>
        <p:spPr>
          <a:xfrm>
            <a:off x="0" y="4077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9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</p:spPr>
        <p:txBody>
          <a:bodyPr>
            <a:noAutofit/>
          </a:bodyPr>
          <a:lstStyle/>
          <a:p>
            <a:r>
              <a:rPr lang="en-US" sz="2400" dirty="0"/>
              <a:t>Coordination of ExPaNDS and PaNOSC training activities</a:t>
            </a:r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xmlns="" id="{035676DD-D6FD-4D98-9AA3-50BD71CC6C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2103010"/>
              </p:ext>
            </p:extLst>
          </p:nvPr>
        </p:nvGraphicFramePr>
        <p:xfrm>
          <a:off x="1127448" y="1102112"/>
          <a:ext cx="9320584" cy="4846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A93E44F0-5B63-4DC7-B68B-E8D59EE43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298" y="4849778"/>
            <a:ext cx="1225161" cy="58871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1F1F8E2A-9F9D-49B3-8F94-EA05260080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1319" y="4373003"/>
            <a:ext cx="1225161" cy="588714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162C013F-8924-42CA-91E7-32697C01D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43" y="3269979"/>
            <a:ext cx="1225161" cy="51048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52DA244D-B545-4A94-855A-A3001DAF1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7722" y="3154376"/>
            <a:ext cx="1225161" cy="510484"/>
          </a:xfrm>
          <a:prstGeom prst="rect">
            <a:avLst/>
          </a:prstGeom>
        </p:spPr>
      </p:pic>
      <p:sp>
        <p:nvSpPr>
          <p:cNvPr id="23" name="Accolade ouvrante 22">
            <a:extLst>
              <a:ext uri="{FF2B5EF4-FFF2-40B4-BE49-F238E27FC236}">
                <a16:creationId xmlns:a16="http://schemas.microsoft.com/office/drawing/2014/main" xmlns="" id="{E67D3059-21D4-47B0-AB17-611FFD1117BA}"/>
              </a:ext>
            </a:extLst>
          </p:cNvPr>
          <p:cNvSpPr/>
          <p:nvPr/>
        </p:nvSpPr>
        <p:spPr>
          <a:xfrm flipH="1">
            <a:off x="3481673" y="2617530"/>
            <a:ext cx="492624" cy="18722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Accolade ouvrante 24">
            <a:extLst>
              <a:ext uri="{FF2B5EF4-FFF2-40B4-BE49-F238E27FC236}">
                <a16:creationId xmlns:a16="http://schemas.microsoft.com/office/drawing/2014/main" xmlns="" id="{44CD9A5A-A7BD-4639-8A02-201DF324CCA1}"/>
              </a:ext>
            </a:extLst>
          </p:cNvPr>
          <p:cNvSpPr/>
          <p:nvPr/>
        </p:nvSpPr>
        <p:spPr>
          <a:xfrm flipH="1">
            <a:off x="3477278" y="4502388"/>
            <a:ext cx="492624" cy="1264112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xmlns="" id="{C2E2C23E-9F94-4612-8BA8-8D6A43EFA6F6}"/>
              </a:ext>
            </a:extLst>
          </p:cNvPr>
          <p:cNvSpPr/>
          <p:nvPr/>
        </p:nvSpPr>
        <p:spPr>
          <a:xfrm flipH="1">
            <a:off x="8675098" y="2515434"/>
            <a:ext cx="492624" cy="18722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xmlns="" id="{B62964AB-CAEE-4A2A-A818-6F3135EB7B32}"/>
              </a:ext>
            </a:extLst>
          </p:cNvPr>
          <p:cNvSpPr/>
          <p:nvPr/>
        </p:nvSpPr>
        <p:spPr>
          <a:xfrm flipH="1">
            <a:off x="8698695" y="4404778"/>
            <a:ext cx="492624" cy="588714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65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404664"/>
            <a:ext cx="7344816" cy="54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NOSC-ExPaNDS-AnnualMeeting2020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s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OGOs-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PaNOSC-ExPaNDS-AnnualMeeting2020_ppt_template</Template>
  <TotalTime>4433</TotalTime>
  <Words>1502</Words>
  <Application>Microsoft Office PowerPoint</Application>
  <PresentationFormat>Personnalisé</PresentationFormat>
  <Paragraphs>319</Paragraphs>
  <Slides>23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23</vt:i4>
      </vt:variant>
    </vt:vector>
  </HeadingPairs>
  <TitlesOfParts>
    <vt:vector size="26" baseType="lpstr">
      <vt:lpstr>PaNOSC-ExPaNDS-AnnualMeeting2020_ppt_template</vt:lpstr>
      <vt:lpstr>Logos+EUtext</vt:lpstr>
      <vt:lpstr>LOGOs-only</vt:lpstr>
      <vt:lpstr>Training activities PaNOSC WP8 – ExPaNDS WP5</vt:lpstr>
      <vt:lpstr>Overview</vt:lpstr>
      <vt:lpstr>Objectives, deliverables, dependencies</vt:lpstr>
      <vt:lpstr>PaNOSC and ExPaNDS Training activities objectives</vt:lpstr>
      <vt:lpstr>Présentation PowerPoint</vt:lpstr>
      <vt:lpstr>PaNOSC and ExPaNDS Deliverables</vt:lpstr>
      <vt:lpstr>Dependencies with Technical and Outreach WPs</vt:lpstr>
      <vt:lpstr>Coordination of ExPaNDS and PaNOSC training activities</vt:lpstr>
      <vt:lpstr>Présentation PowerPoint</vt:lpstr>
      <vt:lpstr>Common achievements of this year</vt:lpstr>
      <vt:lpstr>E-learning platform modules</vt:lpstr>
      <vt:lpstr>E-learning platform outcomes</vt:lpstr>
      <vt:lpstr>First training event: FAIR workshop (01-02/10/2020)</vt:lpstr>
      <vt:lpstr>Upcoming events</vt:lpstr>
      <vt:lpstr>Past and foreseen engagement with users, other initiatives and stakeholders</vt:lpstr>
      <vt:lpstr>Ten simple rules for making training materials FAIR</vt:lpstr>
      <vt:lpstr>Présentation PowerPoint</vt:lpstr>
      <vt:lpstr>Ambition: Provide a training portal dedicated to PaN community</vt:lpstr>
      <vt:lpstr>PaN training portal</vt:lpstr>
      <vt:lpstr>Sustainability: PaN facilities covered by PaNOSC/ExPaNDS</vt:lpstr>
      <vt:lpstr>Sustainability: Engagement with other initiatives and Stakeholders</vt:lpstr>
      <vt:lpstr>Next steps for the upcoming 12 months</vt:lpstr>
      <vt:lpstr>Next steps for the upcoming 12 months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on one or more lines</dc:title>
  <dc:creator>Microsoft Office User</dc:creator>
  <cp:lastModifiedBy>CAYLA Thibaud</cp:lastModifiedBy>
  <cp:revision>176</cp:revision>
  <dcterms:created xsi:type="dcterms:W3CDTF">2020-10-07T07:06:16Z</dcterms:created>
  <dcterms:modified xsi:type="dcterms:W3CDTF">2020-11-09T09:39:40Z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2019-04-19T10:00:00Z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2019-04-23T10:00:00Z</vt:filetime>
  </property>
</Properties>
</file>